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12"/>
  </p:notesMasterIdLst>
  <p:sldIdLst>
    <p:sldId id="264" r:id="rId2"/>
    <p:sldId id="256" r:id="rId3"/>
    <p:sldId id="266" r:id="rId4"/>
    <p:sldId id="259" r:id="rId5"/>
    <p:sldId id="268" r:id="rId6"/>
    <p:sldId id="260" r:id="rId7"/>
    <p:sldId id="267" r:id="rId8"/>
    <p:sldId id="261" r:id="rId9"/>
    <p:sldId id="262" r:id="rId10"/>
    <p:sldId id="269" r:id="rId11"/>
  </p:sldIdLst>
  <p:sldSz cx="9144000" cy="5143500" type="screen16x9"/>
  <p:notesSz cx="6858000" cy="9144000"/>
  <p:embeddedFontLst>
    <p:embeddedFont>
      <p:font typeface="Nunito" pitchFamily="2" charset="77"/>
      <p:regular r:id="rId13"/>
      <p:bold r:id="rId14"/>
      <p:italic r:id="rId15"/>
      <p:boldItalic r:id="rId16"/>
    </p:embeddedFont>
    <p:embeddedFont>
      <p:font typeface="Nunito SemiBold" pitchFamily="2" charset="77"/>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5" roundtripDataSignature="AMtx7mjCPtSR2+SO+DPeHXLL5JrxiTpRn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16E7454-6B13-40CE-91AE-A84AF2B8098F}">
  <a:tblStyle styleId="{A16E7454-6B13-40CE-91AE-A84AF2B8098F}" styleName="Table_0">
    <a:wholeTbl>
      <a:tcTxStyle b="off" i="off">
        <a:font>
          <a:latin typeface="Arial"/>
          <a:ea typeface="Arial"/>
          <a:cs typeface="Arial"/>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rgbClr val="5B9BD5"/>
              </a:solidFill>
              <a:prstDash val="solid"/>
              <a:round/>
              <a:headEnd type="none" w="sm" len="sm"/>
              <a:tailEnd type="none" w="sm" len="sm"/>
            </a:ln>
          </a:top>
          <a:bottom>
            <a:ln w="12700" cap="flat" cmpd="sng">
              <a:solidFill>
                <a:srgbClr val="5B9BD5"/>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fill>
          <a:solidFill>
            <a:srgbClr val="5B9BD5">
              <a:alpha val="20000"/>
            </a:srgbClr>
          </a:solidFill>
        </a:fill>
      </a:tcStyle>
    </a:band1H>
    <a:band2H>
      <a:tcTxStyle/>
      <a:tcStyle>
        <a:tcBdr/>
      </a:tcStyle>
    </a:band2H>
    <a:band1V>
      <a:tcTxStyle/>
      <a:tcStyle>
        <a:tcBdr/>
        <a:fill>
          <a:solidFill>
            <a:srgbClr val="5B9BD5">
              <a:alpha val="20000"/>
            </a:srgbClr>
          </a:solidFill>
        </a:fill>
      </a:tcStyle>
    </a:band1V>
    <a:band2V>
      <a:tcTxStyle/>
      <a:tcStyle>
        <a:tcBdr/>
      </a:tcStyle>
    </a:band2V>
    <a:lastCol>
      <a:tcTxStyle b="on" i="off"/>
      <a:tcStyle>
        <a:tcBdr/>
      </a:tcStyle>
    </a:lastCol>
    <a:firstCol>
      <a:tcTxStyle b="on" i="off"/>
      <a:tcStyle>
        <a:tcBdr/>
      </a:tcStyle>
    </a:firstCol>
    <a:lastRow>
      <a:tcTxStyle b="on" i="off"/>
      <a:tcStyle>
        <a:tcBdr>
          <a:top>
            <a:ln w="12700" cap="flat" cmpd="sng">
              <a:solidFill>
                <a:srgbClr val="5B9BD5"/>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12700" cap="flat" cmpd="sng">
              <a:solidFill>
                <a:srgbClr val="5B9BD5"/>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28"/>
    <p:restoredTop sz="94648"/>
  </p:normalViewPr>
  <p:slideViewPr>
    <p:cSldViewPr snapToGrid="0">
      <p:cViewPr varScale="1">
        <p:scale>
          <a:sx n="157" d="100"/>
          <a:sy n="157" d="100"/>
        </p:scale>
        <p:origin x="168" y="248"/>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86" d="100"/>
          <a:sy n="86" d="100"/>
        </p:scale>
        <p:origin x="3928"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customschemas.google.com/relationships/presentationmetadata" Target="meta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18166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 name="Google Shape;5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21550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 name="Google Shape;7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 name="Google Shape;7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ge1a9588eba_0_1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E39A9"/>
              </a:buClr>
              <a:buSzPts val="3600"/>
              <a:buNone/>
              <a:defRPr sz="3600">
                <a:solidFill>
                  <a:srgbClr val="0E39A9"/>
                </a:solidFill>
              </a:defRPr>
            </a:lvl1pPr>
            <a:lvl2pPr lvl="1" rtl="0">
              <a:spcBef>
                <a:spcPts val="0"/>
              </a:spcBef>
              <a:spcAft>
                <a:spcPts val="0"/>
              </a:spcAft>
              <a:buClr>
                <a:srgbClr val="0E39A9"/>
              </a:buClr>
              <a:buSzPts val="3600"/>
              <a:buNone/>
              <a:defRPr sz="3600">
                <a:solidFill>
                  <a:srgbClr val="0E39A9"/>
                </a:solidFill>
              </a:defRPr>
            </a:lvl2pPr>
            <a:lvl3pPr lvl="2" rtl="0">
              <a:spcBef>
                <a:spcPts val="0"/>
              </a:spcBef>
              <a:spcAft>
                <a:spcPts val="0"/>
              </a:spcAft>
              <a:buClr>
                <a:srgbClr val="0E39A9"/>
              </a:buClr>
              <a:buSzPts val="3600"/>
              <a:buNone/>
              <a:defRPr sz="3600">
                <a:solidFill>
                  <a:srgbClr val="0E39A9"/>
                </a:solidFill>
              </a:defRPr>
            </a:lvl3pPr>
            <a:lvl4pPr lvl="3" rtl="0">
              <a:spcBef>
                <a:spcPts val="0"/>
              </a:spcBef>
              <a:spcAft>
                <a:spcPts val="0"/>
              </a:spcAft>
              <a:buClr>
                <a:srgbClr val="0E39A9"/>
              </a:buClr>
              <a:buSzPts val="3600"/>
              <a:buNone/>
              <a:defRPr sz="3600">
                <a:solidFill>
                  <a:srgbClr val="0E39A9"/>
                </a:solidFill>
              </a:defRPr>
            </a:lvl4pPr>
            <a:lvl5pPr lvl="4" rtl="0">
              <a:spcBef>
                <a:spcPts val="0"/>
              </a:spcBef>
              <a:spcAft>
                <a:spcPts val="0"/>
              </a:spcAft>
              <a:buClr>
                <a:srgbClr val="0E39A9"/>
              </a:buClr>
              <a:buSzPts val="3600"/>
              <a:buNone/>
              <a:defRPr sz="3600">
                <a:solidFill>
                  <a:srgbClr val="0E39A9"/>
                </a:solidFill>
              </a:defRPr>
            </a:lvl5pPr>
            <a:lvl6pPr lvl="5" rtl="0">
              <a:spcBef>
                <a:spcPts val="0"/>
              </a:spcBef>
              <a:spcAft>
                <a:spcPts val="0"/>
              </a:spcAft>
              <a:buClr>
                <a:srgbClr val="0E39A9"/>
              </a:buClr>
              <a:buSzPts val="3600"/>
              <a:buNone/>
              <a:defRPr sz="3600">
                <a:solidFill>
                  <a:srgbClr val="0E39A9"/>
                </a:solidFill>
              </a:defRPr>
            </a:lvl6pPr>
            <a:lvl7pPr lvl="6" rtl="0">
              <a:spcBef>
                <a:spcPts val="0"/>
              </a:spcBef>
              <a:spcAft>
                <a:spcPts val="0"/>
              </a:spcAft>
              <a:buClr>
                <a:srgbClr val="0E39A9"/>
              </a:buClr>
              <a:buSzPts val="3600"/>
              <a:buNone/>
              <a:defRPr sz="3600">
                <a:solidFill>
                  <a:srgbClr val="0E39A9"/>
                </a:solidFill>
              </a:defRPr>
            </a:lvl7pPr>
            <a:lvl8pPr lvl="7" rtl="0">
              <a:spcBef>
                <a:spcPts val="0"/>
              </a:spcBef>
              <a:spcAft>
                <a:spcPts val="0"/>
              </a:spcAft>
              <a:buClr>
                <a:srgbClr val="0E39A9"/>
              </a:buClr>
              <a:buSzPts val="3600"/>
              <a:buNone/>
              <a:defRPr sz="3600">
                <a:solidFill>
                  <a:srgbClr val="0E39A9"/>
                </a:solidFill>
              </a:defRPr>
            </a:lvl8pPr>
            <a:lvl9pPr lvl="8" rtl="0">
              <a:spcBef>
                <a:spcPts val="0"/>
              </a:spcBef>
              <a:spcAft>
                <a:spcPts val="0"/>
              </a:spcAft>
              <a:buClr>
                <a:srgbClr val="0E39A9"/>
              </a:buClr>
              <a:buSzPts val="3600"/>
              <a:buNone/>
              <a:defRPr sz="3600">
                <a:solidFill>
                  <a:srgbClr val="0E39A9"/>
                </a:solidFill>
              </a:defRPr>
            </a:lvl9pPr>
          </a:lstStyle>
          <a:p>
            <a:endParaRPr/>
          </a:p>
        </p:txBody>
      </p:sp>
      <p:sp>
        <p:nvSpPr>
          <p:cNvPr id="19" name="Google Shape;19;ge1a9588eba_0_12"/>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ge1a9588eba_0_15"/>
          <p:cNvSpPr txBox="1">
            <a:spLocks noGrp="1"/>
          </p:cNvSpPr>
          <p:nvPr>
            <p:ph type="title"/>
          </p:nvPr>
        </p:nvSpPr>
        <p:spPr>
          <a:xfrm>
            <a:off x="202550" y="289279"/>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22" name="Google Shape;22;ge1a9588eba_0_15"/>
          <p:cNvSpPr txBox="1">
            <a:spLocks noGrp="1"/>
          </p:cNvSpPr>
          <p:nvPr>
            <p:ph type="body" idx="1"/>
          </p:nvPr>
        </p:nvSpPr>
        <p:spPr>
          <a:xfrm>
            <a:off x="202550" y="861975"/>
            <a:ext cx="8629800" cy="3706800"/>
          </a:xfrm>
          <a:prstGeom prst="rect">
            <a:avLst/>
          </a:prstGeom>
        </p:spPr>
        <p:txBody>
          <a:bodyPr spcFirstLastPara="1" wrap="square" lIns="91425" tIns="91425" rIns="91425" bIns="91425" anchor="t" anchorCtr="0">
            <a:noAutofit/>
          </a:bodyPr>
          <a:lstStyle>
            <a:lvl1pPr marL="457200" lvl="0" indent="-323850" rtl="0">
              <a:spcBef>
                <a:spcPts val="0"/>
              </a:spcBef>
              <a:spcAft>
                <a:spcPts val="0"/>
              </a:spcAft>
              <a:buSzPts val="1500"/>
              <a:buFont typeface="Nunito"/>
              <a:buChar char="●"/>
              <a:defRPr>
                <a:latin typeface="Nunito"/>
                <a:ea typeface="Nunito"/>
                <a:cs typeface="Nunito"/>
                <a:sym typeface="Nunito"/>
              </a:defRPr>
            </a:lvl1pPr>
            <a:lvl2pPr marL="914400" lvl="1" indent="-311150" rtl="0">
              <a:spcBef>
                <a:spcPts val="1600"/>
              </a:spcBef>
              <a:spcAft>
                <a:spcPts val="0"/>
              </a:spcAft>
              <a:buSzPts val="1300"/>
              <a:buFont typeface="Nunito"/>
              <a:buChar char="○"/>
              <a:defRPr>
                <a:latin typeface="Nunito"/>
                <a:ea typeface="Nunito"/>
                <a:cs typeface="Nunito"/>
                <a:sym typeface="Nunito"/>
              </a:defRPr>
            </a:lvl2pPr>
            <a:lvl3pPr marL="1371600" lvl="2" indent="-304800" rtl="0">
              <a:spcBef>
                <a:spcPts val="1600"/>
              </a:spcBef>
              <a:spcAft>
                <a:spcPts val="0"/>
              </a:spcAft>
              <a:buSzPts val="1200"/>
              <a:buFont typeface="Nunito"/>
              <a:buChar char="■"/>
              <a:defRPr>
                <a:latin typeface="Nunito"/>
                <a:ea typeface="Nunito"/>
                <a:cs typeface="Nunito"/>
                <a:sym typeface="Nunito"/>
              </a:defRPr>
            </a:lvl3pPr>
            <a:lvl4pPr marL="1828800" lvl="3" indent="-298450" rtl="0">
              <a:spcBef>
                <a:spcPts val="1600"/>
              </a:spcBef>
              <a:spcAft>
                <a:spcPts val="0"/>
              </a:spcAft>
              <a:buSzPts val="1100"/>
              <a:buFont typeface="Nunito"/>
              <a:buChar char="●"/>
              <a:defRPr>
                <a:latin typeface="Nunito"/>
                <a:ea typeface="Nunito"/>
                <a:cs typeface="Nunito"/>
                <a:sym typeface="Nunito"/>
              </a:defRPr>
            </a:lvl4pPr>
            <a:lvl5pPr marL="2286000" lvl="4" indent="-292100" rtl="0">
              <a:spcBef>
                <a:spcPts val="1600"/>
              </a:spcBef>
              <a:spcAft>
                <a:spcPts val="0"/>
              </a:spcAft>
              <a:buSzPts val="1000"/>
              <a:buFont typeface="Nunito"/>
              <a:buChar char="○"/>
              <a:defRPr>
                <a:latin typeface="Nunito"/>
                <a:ea typeface="Nunito"/>
                <a:cs typeface="Nunito"/>
                <a:sym typeface="Nunito"/>
              </a:defRPr>
            </a:lvl5pPr>
            <a:lvl6pPr marL="2743200" lvl="5" indent="-285750" rtl="0">
              <a:spcBef>
                <a:spcPts val="1600"/>
              </a:spcBef>
              <a:spcAft>
                <a:spcPts val="0"/>
              </a:spcAft>
              <a:buSzPts val="900"/>
              <a:buFont typeface="Nunito"/>
              <a:buChar char="■"/>
              <a:defRPr>
                <a:latin typeface="Nunito"/>
                <a:ea typeface="Nunito"/>
                <a:cs typeface="Nunito"/>
                <a:sym typeface="Nunito"/>
              </a:defRPr>
            </a:lvl6pPr>
            <a:lvl7pPr marL="3200400" lvl="6" indent="-279400" rtl="0">
              <a:spcBef>
                <a:spcPts val="1600"/>
              </a:spcBef>
              <a:spcAft>
                <a:spcPts val="0"/>
              </a:spcAft>
              <a:buSzPts val="800"/>
              <a:buFont typeface="Nunito"/>
              <a:buChar char="●"/>
              <a:defRPr>
                <a:latin typeface="Nunito"/>
                <a:ea typeface="Nunito"/>
                <a:cs typeface="Nunito"/>
                <a:sym typeface="Nunito"/>
              </a:defRPr>
            </a:lvl7pPr>
            <a:lvl8pPr marL="3657600" lvl="7" indent="-273050" rtl="0">
              <a:spcBef>
                <a:spcPts val="1600"/>
              </a:spcBef>
              <a:spcAft>
                <a:spcPts val="0"/>
              </a:spcAft>
              <a:buSzPts val="700"/>
              <a:buFont typeface="Nunito"/>
              <a:buChar char="○"/>
              <a:defRPr>
                <a:latin typeface="Nunito"/>
                <a:ea typeface="Nunito"/>
                <a:cs typeface="Nunito"/>
                <a:sym typeface="Nunito"/>
              </a:defRPr>
            </a:lvl8pPr>
            <a:lvl9pPr marL="4114800" lvl="8" indent="-266700" rtl="0">
              <a:spcBef>
                <a:spcPts val="1600"/>
              </a:spcBef>
              <a:spcAft>
                <a:spcPts val="1600"/>
              </a:spcAft>
              <a:buSzPts val="600"/>
              <a:buFont typeface="Nunito"/>
              <a:buChar char="■"/>
              <a:defRPr>
                <a:latin typeface="Nunito"/>
                <a:ea typeface="Nunito"/>
                <a:cs typeface="Nunito"/>
                <a:sym typeface="Nunito"/>
              </a:defRPr>
            </a:lvl9pPr>
          </a:lstStyle>
          <a:p>
            <a:endParaRPr/>
          </a:p>
        </p:txBody>
      </p:sp>
      <p:sp>
        <p:nvSpPr>
          <p:cNvPr id="23" name="Google Shape;23;ge1a9588eba_0_15"/>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able">
  <p:cSld name="CUSTOM">
    <p:spTree>
      <p:nvGrpSpPr>
        <p:cNvPr id="1" name="Shape 24"/>
        <p:cNvGrpSpPr/>
        <p:nvPr/>
      </p:nvGrpSpPr>
      <p:grpSpPr>
        <a:xfrm>
          <a:off x="0" y="0"/>
          <a:ext cx="0" cy="0"/>
          <a:chOff x="0" y="0"/>
          <a:chExt cx="0" cy="0"/>
        </a:xfrm>
      </p:grpSpPr>
      <p:sp>
        <p:nvSpPr>
          <p:cNvPr id="25" name="Google Shape;25;ge1a9588eba_0_19"/>
          <p:cNvSpPr txBox="1">
            <a:spLocks noGrp="1"/>
          </p:cNvSpPr>
          <p:nvPr>
            <p:ph type="title"/>
          </p:nvPr>
        </p:nvSpPr>
        <p:spPr>
          <a:xfrm>
            <a:off x="201972" y="288368"/>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graphicFrame>
        <p:nvGraphicFramePr>
          <p:cNvPr id="26" name="Google Shape;26;ge1a9588eba_0_19"/>
          <p:cNvGraphicFramePr/>
          <p:nvPr/>
        </p:nvGraphicFramePr>
        <p:xfrm>
          <a:off x="201942" y="833662"/>
          <a:ext cx="3000000" cy="3000000"/>
        </p:xfrm>
        <a:graphic>
          <a:graphicData uri="http://schemas.openxmlformats.org/drawingml/2006/table">
            <a:tbl>
              <a:tblPr firstRow="1" bandRow="1">
                <a:noFill/>
                <a:tableStyleId>{A16E7454-6B13-40CE-91AE-A84AF2B8098F}</a:tableStyleId>
              </a:tblPr>
              <a:tblGrid>
                <a:gridCol w="883125">
                  <a:extLst>
                    <a:ext uri="{9D8B030D-6E8A-4147-A177-3AD203B41FA5}">
                      <a16:colId xmlns:a16="http://schemas.microsoft.com/office/drawing/2014/main" val="20000"/>
                    </a:ext>
                  </a:extLst>
                </a:gridCol>
                <a:gridCol w="3886050">
                  <a:extLst>
                    <a:ext uri="{9D8B030D-6E8A-4147-A177-3AD203B41FA5}">
                      <a16:colId xmlns:a16="http://schemas.microsoft.com/office/drawing/2014/main" val="20001"/>
                    </a:ext>
                  </a:extLst>
                </a:gridCol>
                <a:gridCol w="3886050">
                  <a:extLst>
                    <a:ext uri="{9D8B030D-6E8A-4147-A177-3AD203B41FA5}">
                      <a16:colId xmlns:a16="http://schemas.microsoft.com/office/drawing/2014/main" val="20002"/>
                    </a:ext>
                  </a:extLst>
                </a:gridCol>
              </a:tblGrid>
              <a:tr h="673575">
                <a:tc>
                  <a:txBody>
                    <a:bodyPr/>
                    <a:lstStyle/>
                    <a:p>
                      <a:pPr marL="0" marR="0" lvl="0" indent="0" algn="l" rtl="0">
                        <a:lnSpc>
                          <a:spcPct val="100000"/>
                        </a:lnSpc>
                        <a:spcBef>
                          <a:spcPts val="0"/>
                        </a:spcBef>
                        <a:spcAft>
                          <a:spcPts val="0"/>
                        </a:spcAft>
                        <a:buNone/>
                      </a:pPr>
                      <a:r>
                        <a:rPr lang="en" u="none" strike="noStrike" cap="none">
                          <a:latin typeface="Nunito"/>
                          <a:ea typeface="Nunito"/>
                          <a:cs typeface="Nunito"/>
                          <a:sym typeface="Nunito"/>
                        </a:rPr>
                        <a:t>Cluster</a:t>
                      </a:r>
                      <a:endParaRPr>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u="none" strike="noStrike" cap="none">
                          <a:latin typeface="Nunito"/>
                          <a:ea typeface="Nunito"/>
                          <a:cs typeface="Nunito"/>
                          <a:sym typeface="Nunito"/>
                        </a:rPr>
                        <a:t>Cluster Profile </a:t>
                      </a:r>
                      <a:endParaRPr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u="none" strike="noStrike" cap="none">
                          <a:latin typeface="Nunito"/>
                          <a:ea typeface="Nunito"/>
                          <a:cs typeface="Nunito"/>
                          <a:sym typeface="Nunito"/>
                        </a:rPr>
                        <a:t>Business Insights for Marketing Team</a:t>
                      </a:r>
                      <a:endParaRPr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0"/>
                  </a:ext>
                </a:extLst>
              </a:tr>
              <a:tr h="753325">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1</a:t>
                      </a:r>
                      <a:endParaRPr sz="1200">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High value customers who have many credit cards and prefer to engage online</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Engage Online – Set up priority calling in lines – Upsell and Cross sell premium products</a:t>
                      </a:r>
                      <a:endParaRPr sz="120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1"/>
                  </a:ext>
                </a:extLst>
              </a:tr>
              <a:tr h="669525">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2</a:t>
                      </a:r>
                      <a:endParaRPr sz="1200">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sz="1200" u="none" strike="noStrike" cap="none" baseline="30000">
                          <a:latin typeface="Nunito"/>
                          <a:ea typeface="Nunito"/>
                          <a:cs typeface="Nunito"/>
                          <a:sym typeface="Nunito"/>
                        </a:rPr>
                        <a:t>…</a:t>
                      </a:r>
                      <a:endParaRPr sz="120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a:t>
                      </a:r>
                      <a:endParaRPr sz="120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2"/>
                  </a:ext>
                </a:extLst>
              </a:tr>
              <a:tr h="669525">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3</a:t>
                      </a:r>
                      <a:endParaRPr sz="1200">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a:t>
                      </a:r>
                      <a:endParaRPr sz="120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a:t>
                      </a:r>
                      <a:endParaRPr sz="120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3"/>
                  </a:ext>
                </a:extLst>
              </a:tr>
              <a:tr h="669525">
                <a:tc>
                  <a:txBody>
                    <a:bodyPr/>
                    <a:lstStyle/>
                    <a:p>
                      <a:pPr marL="0" marR="0" lvl="0" indent="0" algn="l" rtl="0">
                        <a:lnSpc>
                          <a:spcPct val="100000"/>
                        </a:lnSpc>
                        <a:spcBef>
                          <a:spcPts val="0"/>
                        </a:spcBef>
                        <a:spcAft>
                          <a:spcPts val="0"/>
                        </a:spcAft>
                        <a:buNone/>
                      </a:pP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4"/>
                  </a:ext>
                </a:extLst>
              </a:tr>
            </a:tbl>
          </a:graphicData>
        </a:graphic>
      </p:graphicFrame>
      <p:sp>
        <p:nvSpPr>
          <p:cNvPr id="27" name="Google Shape;27;ge1a9588eba_0_19"/>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ge1a9588eba_0_23"/>
          <p:cNvSpPr txBox="1">
            <a:spLocks noGrp="1"/>
          </p:cNvSpPr>
          <p:nvPr>
            <p:ph type="title"/>
          </p:nvPr>
        </p:nvSpPr>
        <p:spPr>
          <a:xfrm>
            <a:off x="201972" y="288368"/>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30" name="Google Shape;30;ge1a9588eba_0_2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1" name="Google Shape;31;ge1a9588eba_0_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2" name="Google Shape;32;ge1a9588eba_0_23"/>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ge1a9588eba_0_28"/>
          <p:cNvSpPr txBox="1">
            <a:spLocks noGrp="1"/>
          </p:cNvSpPr>
          <p:nvPr>
            <p:ph type="title"/>
          </p:nvPr>
        </p:nvSpPr>
        <p:spPr>
          <a:xfrm>
            <a:off x="201972" y="288368"/>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35" name="Google Shape;35;ge1a9588eba_0_28"/>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ge1a9588eba_0_3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ge1a9588eba_0_34"/>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2" name="Google Shape;42;ge1a9588eba_0_34"/>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3" name="Google Shape;43;ge1a9588eba_0_34"/>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23850" rtl="0">
              <a:spcBef>
                <a:spcPts val="0"/>
              </a:spcBef>
              <a:spcAft>
                <a:spcPts val="0"/>
              </a:spcAft>
              <a:buSzPts val="1500"/>
              <a:buChar char="●"/>
              <a:defRPr/>
            </a:lvl1pPr>
            <a:lvl2pPr marL="914400" lvl="1" indent="-311150" rtl="0">
              <a:spcBef>
                <a:spcPts val="1600"/>
              </a:spcBef>
              <a:spcAft>
                <a:spcPts val="0"/>
              </a:spcAft>
              <a:buSzPts val="1300"/>
              <a:buChar char="○"/>
              <a:defRPr/>
            </a:lvl2pPr>
            <a:lvl3pPr marL="1371600" lvl="2" indent="-304800" rtl="0">
              <a:spcBef>
                <a:spcPts val="1600"/>
              </a:spcBef>
              <a:spcAft>
                <a:spcPts val="0"/>
              </a:spcAft>
              <a:buSzPts val="1200"/>
              <a:buChar char="■"/>
              <a:defRPr/>
            </a:lvl3pPr>
            <a:lvl4pPr marL="1828800" lvl="3" indent="-298450" rtl="0">
              <a:spcBef>
                <a:spcPts val="1600"/>
              </a:spcBef>
              <a:spcAft>
                <a:spcPts val="0"/>
              </a:spcAft>
              <a:buSzPts val="1100"/>
              <a:buChar char="●"/>
              <a:defRPr/>
            </a:lvl4pPr>
            <a:lvl5pPr marL="2286000" lvl="4" indent="-292100" rtl="0">
              <a:spcBef>
                <a:spcPts val="1600"/>
              </a:spcBef>
              <a:spcAft>
                <a:spcPts val="0"/>
              </a:spcAft>
              <a:buSzPts val="1000"/>
              <a:buChar char="○"/>
              <a:defRPr/>
            </a:lvl5pPr>
            <a:lvl6pPr marL="2743200" lvl="5" indent="-285750" rtl="0">
              <a:spcBef>
                <a:spcPts val="1600"/>
              </a:spcBef>
              <a:spcAft>
                <a:spcPts val="0"/>
              </a:spcAft>
              <a:buSzPts val="900"/>
              <a:buChar char="■"/>
              <a:defRPr/>
            </a:lvl6pPr>
            <a:lvl7pPr marL="3200400" lvl="6" indent="-279400" rtl="0">
              <a:spcBef>
                <a:spcPts val="1600"/>
              </a:spcBef>
              <a:spcAft>
                <a:spcPts val="0"/>
              </a:spcAft>
              <a:buSzPts val="800"/>
              <a:buChar char="●"/>
              <a:defRPr/>
            </a:lvl7pPr>
            <a:lvl8pPr marL="3657600" lvl="7" indent="-273050" rtl="0">
              <a:spcBef>
                <a:spcPts val="1600"/>
              </a:spcBef>
              <a:spcAft>
                <a:spcPts val="0"/>
              </a:spcAft>
              <a:buSzPts val="700"/>
              <a:buChar char="○"/>
              <a:defRPr/>
            </a:lvl8pPr>
            <a:lvl9pPr marL="4114800" lvl="8" indent="-266700" rtl="0">
              <a:spcBef>
                <a:spcPts val="1600"/>
              </a:spcBef>
              <a:spcAft>
                <a:spcPts val="1600"/>
              </a:spcAft>
              <a:buSzPts val="600"/>
              <a:buChar char="■"/>
              <a:defRPr/>
            </a:lvl9pPr>
          </a:lstStyle>
          <a:p>
            <a:endParaRPr/>
          </a:p>
        </p:txBody>
      </p:sp>
      <p:sp>
        <p:nvSpPr>
          <p:cNvPr id="44" name="Google Shape;44;ge1a9588eba_0_34"/>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ge1a9588eba_0_40"/>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4"/>
        <p:cNvGrpSpPr/>
        <p:nvPr/>
      </p:nvGrpSpPr>
      <p:grpSpPr>
        <a:xfrm>
          <a:off x="0" y="0"/>
          <a:ext cx="0" cy="0"/>
          <a:chOff x="0" y="0"/>
          <a:chExt cx="0" cy="0"/>
        </a:xfrm>
      </p:grpSpPr>
      <p:sp>
        <p:nvSpPr>
          <p:cNvPr id="15" name="Google Shape;15;ge1a9588eba_0_9"/>
          <p:cNvSpPr txBox="1">
            <a:spLocks noGrp="1"/>
          </p:cNvSpPr>
          <p:nvPr>
            <p:ph type="ctrTitle"/>
          </p:nvPr>
        </p:nvSpPr>
        <p:spPr>
          <a:xfrm>
            <a:off x="2210208" y="744575"/>
            <a:ext cx="6622200" cy="2052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1pPr>
            <a:lvl2pPr lvl="1" rtl="0">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2pPr>
            <a:lvl3pPr lvl="2" rtl="0">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3pPr>
            <a:lvl4pPr lvl="3" rtl="0">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4pPr>
            <a:lvl5pPr lvl="4" rtl="0">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5pPr>
            <a:lvl6pPr lvl="5" rtl="0">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6pPr>
            <a:lvl7pPr lvl="6" rtl="0">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7pPr>
            <a:lvl8pPr lvl="7" rtl="0">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8pPr>
            <a:lvl9pPr lvl="8" rtl="0">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9pPr>
          </a:lstStyle>
          <a:p>
            <a:endParaRPr/>
          </a:p>
        </p:txBody>
      </p:sp>
      <p:sp>
        <p:nvSpPr>
          <p:cNvPr id="16" name="Google Shape;16;ge1a9588eba_0_9"/>
          <p:cNvSpPr txBox="1">
            <a:spLocks noGrp="1"/>
          </p:cNvSpPr>
          <p:nvPr>
            <p:ph type="subTitle" idx="1"/>
          </p:nvPr>
        </p:nvSpPr>
        <p:spPr>
          <a:xfrm>
            <a:off x="2210202" y="2834125"/>
            <a:ext cx="66222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1pPr>
            <a:lvl2pPr lvl="1"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2pPr>
            <a:lvl3pPr lvl="2"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3pPr>
            <a:lvl4pPr lvl="3"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4pPr>
            <a:lvl5pPr lvl="4"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5pPr>
            <a:lvl6pPr lvl="5"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6pPr>
            <a:lvl7pPr lvl="6"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7pPr>
            <a:lvl8pPr lvl="7"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8pPr>
            <a:lvl9pPr lvl="8"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9pPr>
          </a:lstStyle>
          <a:p>
            <a:endParaRPr/>
          </a:p>
        </p:txBody>
      </p:sp>
    </p:spTree>
    <p:extLst>
      <p:ext uri="{BB962C8B-B14F-4D97-AF65-F5344CB8AC3E}">
        <p14:creationId xmlns:p14="http://schemas.microsoft.com/office/powerpoint/2010/main" val="2599277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e1a9588eba_0_0"/>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434343"/>
              </a:buClr>
              <a:buSzPts val="2200"/>
              <a:buFont typeface="Nunito"/>
              <a:buNone/>
              <a:defRPr sz="2200" b="1">
                <a:solidFill>
                  <a:srgbClr val="434343"/>
                </a:solidFill>
                <a:latin typeface="Nunito"/>
                <a:ea typeface="Nunito"/>
                <a:cs typeface="Nunito"/>
                <a:sym typeface="Nunito"/>
              </a:defRPr>
            </a:lvl1pPr>
            <a:lvl2pPr lvl="1"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2pPr>
            <a:lvl3pPr lvl="2"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3pPr>
            <a:lvl4pPr lvl="3"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4pPr>
            <a:lvl5pPr lvl="4"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5pPr>
            <a:lvl6pPr lvl="5"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6pPr>
            <a:lvl7pPr lvl="6"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7pPr>
            <a:lvl8pPr lvl="7"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8pPr>
            <a:lvl9pPr lvl="8"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9pPr>
          </a:lstStyle>
          <a:p>
            <a:endParaRPr/>
          </a:p>
        </p:txBody>
      </p:sp>
      <p:sp>
        <p:nvSpPr>
          <p:cNvPr id="7" name="Google Shape;7;ge1a9588eba_0_0"/>
          <p:cNvSpPr txBox="1">
            <a:spLocks noGrp="1"/>
          </p:cNvSpPr>
          <p:nvPr>
            <p:ph type="body" idx="1"/>
          </p:nvPr>
        </p:nvSpPr>
        <p:spPr>
          <a:xfrm>
            <a:off x="311700" y="861075"/>
            <a:ext cx="8520600" cy="3416400"/>
          </a:xfrm>
          <a:prstGeom prst="rect">
            <a:avLst/>
          </a:prstGeom>
          <a:noFill/>
          <a:ln>
            <a:noFill/>
          </a:ln>
        </p:spPr>
        <p:txBody>
          <a:bodyPr spcFirstLastPara="1" wrap="square" lIns="91425" tIns="91425" rIns="91425" bIns="91425" anchor="t" anchorCtr="0">
            <a:noAutofit/>
          </a:bodyPr>
          <a:lstStyle>
            <a:lvl1pPr marL="457200" lvl="0" indent="-323850" rtl="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1pPr>
            <a:lvl2pPr marL="914400" lvl="1" indent="-311150" rtl="0">
              <a:lnSpc>
                <a:spcPct val="115000"/>
              </a:lnSpc>
              <a:spcBef>
                <a:spcPts val="1600"/>
              </a:spcBef>
              <a:spcAft>
                <a:spcPts val="0"/>
              </a:spcAft>
              <a:buClr>
                <a:schemeClr val="dk2"/>
              </a:buClr>
              <a:buSzPts val="1300"/>
              <a:buFont typeface="Nunito"/>
              <a:buChar char="○"/>
              <a:defRPr sz="1300">
                <a:solidFill>
                  <a:schemeClr val="dk2"/>
                </a:solidFill>
                <a:latin typeface="Nunito"/>
                <a:ea typeface="Nunito"/>
                <a:cs typeface="Nunito"/>
                <a:sym typeface="Nunito"/>
              </a:defRPr>
            </a:lvl2pPr>
            <a:lvl3pPr marL="1371600" lvl="2" indent="-304800" rtl="0">
              <a:lnSpc>
                <a:spcPct val="115000"/>
              </a:lnSpc>
              <a:spcBef>
                <a:spcPts val="1600"/>
              </a:spcBef>
              <a:spcAft>
                <a:spcPts val="0"/>
              </a:spcAft>
              <a:buClr>
                <a:schemeClr val="dk2"/>
              </a:buClr>
              <a:buSzPts val="1200"/>
              <a:buFont typeface="Nunito"/>
              <a:buChar char="■"/>
              <a:defRPr sz="1200">
                <a:solidFill>
                  <a:schemeClr val="dk2"/>
                </a:solidFill>
                <a:latin typeface="Nunito"/>
                <a:ea typeface="Nunito"/>
                <a:cs typeface="Nunito"/>
                <a:sym typeface="Nunito"/>
              </a:defRPr>
            </a:lvl3pPr>
            <a:lvl4pPr marL="1828800" lvl="3" indent="-29845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2100" rtl="0">
              <a:lnSpc>
                <a:spcPct val="115000"/>
              </a:lnSpc>
              <a:spcBef>
                <a:spcPts val="1600"/>
              </a:spcBef>
              <a:spcAft>
                <a:spcPts val="0"/>
              </a:spcAft>
              <a:buClr>
                <a:schemeClr val="dk2"/>
              </a:buClr>
              <a:buSzPts val="1000"/>
              <a:buFont typeface="Nunito"/>
              <a:buChar char="○"/>
              <a:defRPr sz="1000">
                <a:solidFill>
                  <a:schemeClr val="dk2"/>
                </a:solidFill>
                <a:latin typeface="Nunito"/>
                <a:ea typeface="Nunito"/>
                <a:cs typeface="Nunito"/>
                <a:sym typeface="Nunito"/>
              </a:defRPr>
            </a:lvl5pPr>
            <a:lvl6pPr marL="2743200" lvl="5" indent="-285750" rtl="0">
              <a:lnSpc>
                <a:spcPct val="115000"/>
              </a:lnSpc>
              <a:spcBef>
                <a:spcPts val="1600"/>
              </a:spcBef>
              <a:spcAft>
                <a:spcPts val="0"/>
              </a:spcAft>
              <a:buClr>
                <a:schemeClr val="dk2"/>
              </a:buClr>
              <a:buSzPts val="900"/>
              <a:buFont typeface="Nunito"/>
              <a:buChar char="■"/>
              <a:defRPr sz="900">
                <a:solidFill>
                  <a:schemeClr val="dk2"/>
                </a:solidFill>
                <a:latin typeface="Nunito"/>
                <a:ea typeface="Nunito"/>
                <a:cs typeface="Nunito"/>
                <a:sym typeface="Nunito"/>
              </a:defRPr>
            </a:lvl6pPr>
            <a:lvl7pPr marL="3200400" lvl="6" indent="-279400" rtl="0">
              <a:lnSpc>
                <a:spcPct val="115000"/>
              </a:lnSpc>
              <a:spcBef>
                <a:spcPts val="1600"/>
              </a:spcBef>
              <a:spcAft>
                <a:spcPts val="0"/>
              </a:spcAft>
              <a:buClr>
                <a:schemeClr val="dk2"/>
              </a:buClr>
              <a:buSzPts val="800"/>
              <a:buFont typeface="Nunito"/>
              <a:buChar char="●"/>
              <a:defRPr sz="800">
                <a:solidFill>
                  <a:schemeClr val="dk2"/>
                </a:solidFill>
                <a:latin typeface="Nunito"/>
                <a:ea typeface="Nunito"/>
                <a:cs typeface="Nunito"/>
                <a:sym typeface="Nunito"/>
              </a:defRPr>
            </a:lvl7pPr>
            <a:lvl8pPr marL="3657600" lvl="7" indent="-273050" rtl="0">
              <a:lnSpc>
                <a:spcPct val="115000"/>
              </a:lnSpc>
              <a:spcBef>
                <a:spcPts val="1600"/>
              </a:spcBef>
              <a:spcAft>
                <a:spcPts val="0"/>
              </a:spcAft>
              <a:buClr>
                <a:schemeClr val="dk2"/>
              </a:buClr>
              <a:buSzPts val="700"/>
              <a:buFont typeface="Nunito"/>
              <a:buChar char="○"/>
              <a:defRPr sz="700">
                <a:solidFill>
                  <a:schemeClr val="dk2"/>
                </a:solidFill>
                <a:latin typeface="Nunito"/>
                <a:ea typeface="Nunito"/>
                <a:cs typeface="Nunito"/>
                <a:sym typeface="Nunito"/>
              </a:defRPr>
            </a:lvl8pPr>
            <a:lvl9pPr marL="4114800" lvl="8" indent="-266700" rtl="0">
              <a:lnSpc>
                <a:spcPct val="115000"/>
              </a:lnSpc>
              <a:spcBef>
                <a:spcPts val="1600"/>
              </a:spcBef>
              <a:spcAft>
                <a:spcPts val="1600"/>
              </a:spcAft>
              <a:buClr>
                <a:schemeClr val="dk2"/>
              </a:buClr>
              <a:buSzPts val="600"/>
              <a:buFont typeface="Nunito"/>
              <a:buChar char="■"/>
              <a:defRPr sz="600">
                <a:solidFill>
                  <a:schemeClr val="dk2"/>
                </a:solidFill>
                <a:latin typeface="Nunito"/>
                <a:ea typeface="Nunito"/>
                <a:cs typeface="Nunito"/>
                <a:sym typeface="Nunito"/>
              </a:defRPr>
            </a:lvl9pPr>
          </a:lstStyle>
          <a:p>
            <a:endParaRPr/>
          </a:p>
        </p:txBody>
      </p:sp>
      <p:sp>
        <p:nvSpPr>
          <p:cNvPr id="8" name="Google Shape;8;ge1a9588eba_0_0"/>
          <p:cNvSpPr txBox="1"/>
          <p:nvPr/>
        </p:nvSpPr>
        <p:spPr>
          <a:xfrm>
            <a:off x="2234400" y="4917657"/>
            <a:ext cx="4675200" cy="275700"/>
          </a:xfrm>
          <a:prstGeom prst="rect">
            <a:avLst/>
          </a:prstGeom>
          <a:noFill/>
          <a:ln>
            <a:noFill/>
          </a:ln>
        </p:spPr>
        <p:txBody>
          <a:bodyPr spcFirstLastPara="1" wrap="square" lIns="91425" tIns="91425" rIns="91425" bIns="91425" anchor="t" anchorCtr="0">
            <a:noAutofit/>
          </a:bodyPr>
          <a:lstStyle/>
          <a:p>
            <a:pPr marL="12700" lvl="0" indent="0" algn="ctr" rtl="0">
              <a:lnSpc>
                <a:spcPct val="102500"/>
              </a:lnSpc>
              <a:spcBef>
                <a:spcPts val="0"/>
              </a:spcBef>
              <a:spcAft>
                <a:spcPts val="0"/>
              </a:spcAft>
              <a:buNone/>
            </a:pPr>
            <a:r>
              <a:rPr lang="en" sz="700" b="1">
                <a:solidFill>
                  <a:srgbClr val="434343"/>
                </a:solidFill>
                <a:latin typeface="Nunito"/>
                <a:ea typeface="Nunito"/>
                <a:cs typeface="Nunito"/>
                <a:sym typeface="Nunito"/>
              </a:rPr>
              <a:t>Proprietary content. © Great Learning. All Rights Reserved. Unauthorized use or distribution prohibited.</a:t>
            </a:r>
            <a:endParaRPr sz="700" b="1">
              <a:solidFill>
                <a:srgbClr val="434343"/>
              </a:solidFill>
              <a:latin typeface="Nunito"/>
              <a:ea typeface="Nunito"/>
              <a:cs typeface="Nunito"/>
              <a:sym typeface="Nunito"/>
            </a:endParaRPr>
          </a:p>
        </p:txBody>
      </p:sp>
      <p:sp>
        <p:nvSpPr>
          <p:cNvPr id="9" name="Google Shape;9;ge1a9588eba_0_0"/>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lvl="0" algn="ctr" rtl="0">
              <a:buNone/>
              <a:defRPr sz="800" b="1">
                <a:solidFill>
                  <a:srgbClr val="434343"/>
                </a:solidFill>
                <a:latin typeface="Nunito"/>
                <a:ea typeface="Nunito"/>
                <a:cs typeface="Nunito"/>
                <a:sym typeface="Nunito"/>
              </a:defRPr>
            </a:lvl1pPr>
            <a:lvl2pPr lvl="1" algn="ctr" rtl="0">
              <a:buNone/>
              <a:defRPr sz="800" b="1">
                <a:solidFill>
                  <a:srgbClr val="434343"/>
                </a:solidFill>
                <a:latin typeface="Nunito"/>
                <a:ea typeface="Nunito"/>
                <a:cs typeface="Nunito"/>
                <a:sym typeface="Nunito"/>
              </a:defRPr>
            </a:lvl2pPr>
            <a:lvl3pPr lvl="2" algn="ctr" rtl="0">
              <a:buNone/>
              <a:defRPr sz="800" b="1">
                <a:solidFill>
                  <a:srgbClr val="434343"/>
                </a:solidFill>
                <a:latin typeface="Nunito"/>
                <a:ea typeface="Nunito"/>
                <a:cs typeface="Nunito"/>
                <a:sym typeface="Nunito"/>
              </a:defRPr>
            </a:lvl3pPr>
            <a:lvl4pPr lvl="3" algn="ctr" rtl="0">
              <a:buNone/>
              <a:defRPr sz="800" b="1">
                <a:solidFill>
                  <a:srgbClr val="434343"/>
                </a:solidFill>
                <a:latin typeface="Nunito"/>
                <a:ea typeface="Nunito"/>
                <a:cs typeface="Nunito"/>
                <a:sym typeface="Nunito"/>
              </a:defRPr>
            </a:lvl4pPr>
            <a:lvl5pPr lvl="4" algn="ctr" rtl="0">
              <a:buNone/>
              <a:defRPr sz="800" b="1">
                <a:solidFill>
                  <a:srgbClr val="434343"/>
                </a:solidFill>
                <a:latin typeface="Nunito"/>
                <a:ea typeface="Nunito"/>
                <a:cs typeface="Nunito"/>
                <a:sym typeface="Nunito"/>
              </a:defRPr>
            </a:lvl5pPr>
            <a:lvl6pPr lvl="5" algn="ctr" rtl="0">
              <a:buNone/>
              <a:defRPr sz="800" b="1">
                <a:solidFill>
                  <a:srgbClr val="434343"/>
                </a:solidFill>
                <a:latin typeface="Nunito"/>
                <a:ea typeface="Nunito"/>
                <a:cs typeface="Nunito"/>
                <a:sym typeface="Nunito"/>
              </a:defRPr>
            </a:lvl6pPr>
            <a:lvl7pPr lvl="6" algn="ctr" rtl="0">
              <a:buNone/>
              <a:defRPr sz="800" b="1">
                <a:solidFill>
                  <a:srgbClr val="434343"/>
                </a:solidFill>
                <a:latin typeface="Nunito"/>
                <a:ea typeface="Nunito"/>
                <a:cs typeface="Nunito"/>
                <a:sym typeface="Nunito"/>
              </a:defRPr>
            </a:lvl7pPr>
            <a:lvl8pPr lvl="7" algn="ctr" rtl="0">
              <a:buNone/>
              <a:defRPr sz="800" b="1">
                <a:solidFill>
                  <a:srgbClr val="434343"/>
                </a:solidFill>
                <a:latin typeface="Nunito"/>
                <a:ea typeface="Nunito"/>
                <a:cs typeface="Nunito"/>
                <a:sym typeface="Nunito"/>
              </a:defRPr>
            </a:lvl8pPr>
            <a:lvl9pPr lvl="8" algn="ctr"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pic>
        <p:nvPicPr>
          <p:cNvPr id="10" name="Google Shape;10;ge1a9588eba_0_0"/>
          <p:cNvPicPr preferRelativeResize="0"/>
          <p:nvPr/>
        </p:nvPicPr>
        <p:blipFill>
          <a:blip r:embed="rId10">
            <a:alphaModFix/>
          </a:blip>
          <a:stretch>
            <a:fillRect/>
          </a:stretch>
        </p:blipFill>
        <p:spPr>
          <a:xfrm>
            <a:off x="7669500" y="68264"/>
            <a:ext cx="1395476" cy="572701"/>
          </a:xfrm>
          <a:prstGeom prst="rect">
            <a:avLst/>
          </a:prstGeom>
          <a:noFill/>
          <a:ln>
            <a:noFill/>
          </a:ln>
        </p:spPr>
      </p:pic>
      <p:grpSp>
        <p:nvGrpSpPr>
          <p:cNvPr id="11" name="Google Shape;11;ge1a9588eba_0_0"/>
          <p:cNvGrpSpPr/>
          <p:nvPr/>
        </p:nvGrpSpPr>
        <p:grpSpPr>
          <a:xfrm>
            <a:off x="6593" y="10"/>
            <a:ext cx="175500" cy="709221"/>
            <a:chOff x="6593" y="10"/>
            <a:chExt cx="175500" cy="709221"/>
          </a:xfrm>
        </p:grpSpPr>
        <p:sp>
          <p:nvSpPr>
            <p:cNvPr id="12" name="Google Shape;12;ge1a9588eba_0_0"/>
            <p:cNvSpPr/>
            <p:nvPr/>
          </p:nvSpPr>
          <p:spPr>
            <a:xfrm>
              <a:off x="6593" y="10"/>
              <a:ext cx="175500" cy="355500"/>
            </a:xfrm>
            <a:prstGeom prst="rect">
              <a:avLst/>
            </a:prstGeom>
            <a:solidFill>
              <a:srgbClr val="0E39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ge1a9588eba_0_0"/>
            <p:cNvSpPr/>
            <p:nvPr/>
          </p:nvSpPr>
          <p:spPr>
            <a:xfrm>
              <a:off x="6593" y="353731"/>
              <a:ext cx="175500" cy="355500"/>
            </a:xfrm>
            <a:prstGeom prst="rect">
              <a:avLst/>
            </a:prstGeom>
            <a:solidFill>
              <a:srgbClr val="1974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6" r:id="rId6"/>
    <p:sldLayoutId id="2147483657" r:id="rId7"/>
    <p:sldLayoutId id="2147483659"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A92DA-D7B3-8B45-8F6C-A6A19AB2B3FC}"/>
              </a:ext>
            </a:extLst>
          </p:cNvPr>
          <p:cNvSpPr>
            <a:spLocks noGrp="1"/>
          </p:cNvSpPr>
          <p:nvPr>
            <p:ph type="title"/>
          </p:nvPr>
        </p:nvSpPr>
        <p:spPr>
          <a:xfrm>
            <a:off x="709447" y="1315278"/>
            <a:ext cx="7791776" cy="841800"/>
          </a:xfrm>
        </p:spPr>
        <p:txBody>
          <a:bodyPr/>
          <a:lstStyle/>
          <a:p>
            <a:r>
              <a:rPr lang="en" sz="3400" dirty="0">
                <a:latin typeface="Arial"/>
                <a:ea typeface="Arial"/>
                <a:cs typeface="Arial"/>
                <a:sym typeface="Arial"/>
              </a:rPr>
              <a:t>ReCell – Dynamic Pricing Strategy using Machine Learning</a:t>
            </a:r>
            <a:endParaRPr lang="en-US" sz="3400" dirty="0"/>
          </a:p>
        </p:txBody>
      </p:sp>
      <p:sp>
        <p:nvSpPr>
          <p:cNvPr id="4" name="Title 1">
            <a:extLst>
              <a:ext uri="{FF2B5EF4-FFF2-40B4-BE49-F238E27FC236}">
                <a16:creationId xmlns:a16="http://schemas.microsoft.com/office/drawing/2014/main" id="{CD1645D7-BBF1-B142-84C8-9718112D29CD}"/>
              </a:ext>
            </a:extLst>
          </p:cNvPr>
          <p:cNvSpPr txBox="1">
            <a:spLocks/>
          </p:cNvSpPr>
          <p:nvPr/>
        </p:nvSpPr>
        <p:spPr>
          <a:xfrm>
            <a:off x="775137" y="2996935"/>
            <a:ext cx="7791776"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E39A9"/>
              </a:buClr>
              <a:buSzPts val="3600"/>
              <a:buFont typeface="Nunito"/>
              <a:buNone/>
              <a:defRPr sz="3600" b="1" i="0" u="none" strike="noStrike" cap="none">
                <a:solidFill>
                  <a:srgbClr val="0E39A9"/>
                </a:solidFill>
                <a:latin typeface="Nunito"/>
                <a:ea typeface="Nunito"/>
                <a:cs typeface="Nunito"/>
                <a:sym typeface="Nunito"/>
              </a:defRPr>
            </a:lvl1pPr>
            <a:lvl2pPr marR="0" lvl="1" algn="l" rtl="0">
              <a:lnSpc>
                <a:spcPct val="100000"/>
              </a:lnSpc>
              <a:spcBef>
                <a:spcPts val="0"/>
              </a:spcBef>
              <a:spcAft>
                <a:spcPts val="0"/>
              </a:spcAft>
              <a:buClr>
                <a:srgbClr val="0E39A9"/>
              </a:buClr>
              <a:buSzPts val="3600"/>
              <a:buFont typeface="Nunito SemiBold"/>
              <a:buNone/>
              <a:defRPr sz="3600" b="0" i="0" u="none" strike="noStrike" cap="none">
                <a:solidFill>
                  <a:srgbClr val="0E39A9"/>
                </a:solidFill>
                <a:latin typeface="Nunito SemiBold"/>
                <a:ea typeface="Nunito SemiBold"/>
                <a:cs typeface="Nunito SemiBold"/>
                <a:sym typeface="Nunito SemiBold"/>
              </a:defRPr>
            </a:lvl2pPr>
            <a:lvl3pPr marR="0" lvl="2" algn="l" rtl="0">
              <a:lnSpc>
                <a:spcPct val="100000"/>
              </a:lnSpc>
              <a:spcBef>
                <a:spcPts val="0"/>
              </a:spcBef>
              <a:spcAft>
                <a:spcPts val="0"/>
              </a:spcAft>
              <a:buClr>
                <a:srgbClr val="0E39A9"/>
              </a:buClr>
              <a:buSzPts val="3600"/>
              <a:buFont typeface="Nunito SemiBold"/>
              <a:buNone/>
              <a:defRPr sz="3600" b="0" i="0" u="none" strike="noStrike" cap="none">
                <a:solidFill>
                  <a:srgbClr val="0E39A9"/>
                </a:solidFill>
                <a:latin typeface="Nunito SemiBold"/>
                <a:ea typeface="Nunito SemiBold"/>
                <a:cs typeface="Nunito SemiBold"/>
                <a:sym typeface="Nunito SemiBold"/>
              </a:defRPr>
            </a:lvl3pPr>
            <a:lvl4pPr marR="0" lvl="3" algn="l" rtl="0">
              <a:lnSpc>
                <a:spcPct val="100000"/>
              </a:lnSpc>
              <a:spcBef>
                <a:spcPts val="0"/>
              </a:spcBef>
              <a:spcAft>
                <a:spcPts val="0"/>
              </a:spcAft>
              <a:buClr>
                <a:srgbClr val="0E39A9"/>
              </a:buClr>
              <a:buSzPts val="3600"/>
              <a:buFont typeface="Nunito SemiBold"/>
              <a:buNone/>
              <a:defRPr sz="3600" b="0" i="0" u="none" strike="noStrike" cap="none">
                <a:solidFill>
                  <a:srgbClr val="0E39A9"/>
                </a:solidFill>
                <a:latin typeface="Nunito SemiBold"/>
                <a:ea typeface="Nunito SemiBold"/>
                <a:cs typeface="Nunito SemiBold"/>
                <a:sym typeface="Nunito SemiBold"/>
              </a:defRPr>
            </a:lvl4pPr>
            <a:lvl5pPr marR="0" lvl="4" algn="l" rtl="0">
              <a:lnSpc>
                <a:spcPct val="100000"/>
              </a:lnSpc>
              <a:spcBef>
                <a:spcPts val="0"/>
              </a:spcBef>
              <a:spcAft>
                <a:spcPts val="0"/>
              </a:spcAft>
              <a:buClr>
                <a:srgbClr val="0E39A9"/>
              </a:buClr>
              <a:buSzPts val="3600"/>
              <a:buFont typeface="Nunito SemiBold"/>
              <a:buNone/>
              <a:defRPr sz="3600" b="0" i="0" u="none" strike="noStrike" cap="none">
                <a:solidFill>
                  <a:srgbClr val="0E39A9"/>
                </a:solidFill>
                <a:latin typeface="Nunito SemiBold"/>
                <a:ea typeface="Nunito SemiBold"/>
                <a:cs typeface="Nunito SemiBold"/>
                <a:sym typeface="Nunito SemiBold"/>
              </a:defRPr>
            </a:lvl5pPr>
            <a:lvl6pPr marR="0" lvl="5" algn="l" rtl="0">
              <a:lnSpc>
                <a:spcPct val="100000"/>
              </a:lnSpc>
              <a:spcBef>
                <a:spcPts val="0"/>
              </a:spcBef>
              <a:spcAft>
                <a:spcPts val="0"/>
              </a:spcAft>
              <a:buClr>
                <a:srgbClr val="0E39A9"/>
              </a:buClr>
              <a:buSzPts val="3600"/>
              <a:buFont typeface="Nunito SemiBold"/>
              <a:buNone/>
              <a:defRPr sz="3600" b="0" i="0" u="none" strike="noStrike" cap="none">
                <a:solidFill>
                  <a:srgbClr val="0E39A9"/>
                </a:solidFill>
                <a:latin typeface="Nunito SemiBold"/>
                <a:ea typeface="Nunito SemiBold"/>
                <a:cs typeface="Nunito SemiBold"/>
                <a:sym typeface="Nunito SemiBold"/>
              </a:defRPr>
            </a:lvl6pPr>
            <a:lvl7pPr marR="0" lvl="6" algn="l" rtl="0">
              <a:lnSpc>
                <a:spcPct val="100000"/>
              </a:lnSpc>
              <a:spcBef>
                <a:spcPts val="0"/>
              </a:spcBef>
              <a:spcAft>
                <a:spcPts val="0"/>
              </a:spcAft>
              <a:buClr>
                <a:srgbClr val="0E39A9"/>
              </a:buClr>
              <a:buSzPts val="3600"/>
              <a:buFont typeface="Nunito SemiBold"/>
              <a:buNone/>
              <a:defRPr sz="3600" b="0" i="0" u="none" strike="noStrike" cap="none">
                <a:solidFill>
                  <a:srgbClr val="0E39A9"/>
                </a:solidFill>
                <a:latin typeface="Nunito SemiBold"/>
                <a:ea typeface="Nunito SemiBold"/>
                <a:cs typeface="Nunito SemiBold"/>
                <a:sym typeface="Nunito SemiBold"/>
              </a:defRPr>
            </a:lvl7pPr>
            <a:lvl8pPr marR="0" lvl="7" algn="l" rtl="0">
              <a:lnSpc>
                <a:spcPct val="100000"/>
              </a:lnSpc>
              <a:spcBef>
                <a:spcPts val="0"/>
              </a:spcBef>
              <a:spcAft>
                <a:spcPts val="0"/>
              </a:spcAft>
              <a:buClr>
                <a:srgbClr val="0E39A9"/>
              </a:buClr>
              <a:buSzPts val="3600"/>
              <a:buFont typeface="Nunito SemiBold"/>
              <a:buNone/>
              <a:defRPr sz="3600" b="0" i="0" u="none" strike="noStrike" cap="none">
                <a:solidFill>
                  <a:srgbClr val="0E39A9"/>
                </a:solidFill>
                <a:latin typeface="Nunito SemiBold"/>
                <a:ea typeface="Nunito SemiBold"/>
                <a:cs typeface="Nunito SemiBold"/>
                <a:sym typeface="Nunito SemiBold"/>
              </a:defRPr>
            </a:lvl8pPr>
            <a:lvl9pPr marR="0" lvl="8" algn="l" rtl="0">
              <a:lnSpc>
                <a:spcPct val="100000"/>
              </a:lnSpc>
              <a:spcBef>
                <a:spcPts val="0"/>
              </a:spcBef>
              <a:spcAft>
                <a:spcPts val="0"/>
              </a:spcAft>
              <a:buClr>
                <a:srgbClr val="0E39A9"/>
              </a:buClr>
              <a:buSzPts val="3600"/>
              <a:buFont typeface="Nunito SemiBold"/>
              <a:buNone/>
              <a:defRPr sz="3600" b="0" i="0" u="none" strike="noStrike" cap="none">
                <a:solidFill>
                  <a:srgbClr val="0E39A9"/>
                </a:solidFill>
                <a:latin typeface="Nunito SemiBold"/>
                <a:ea typeface="Nunito SemiBold"/>
                <a:cs typeface="Nunito SemiBold"/>
                <a:sym typeface="Nunito SemiBold"/>
              </a:defRPr>
            </a:lvl9pPr>
          </a:lstStyle>
          <a:p>
            <a:r>
              <a:rPr lang="en" sz="1600" dirty="0">
                <a:latin typeface="Arial"/>
                <a:ea typeface="Arial"/>
                <a:cs typeface="Arial"/>
                <a:sym typeface="Arial"/>
              </a:rPr>
              <a:t>-Rochita Sundar, </a:t>
            </a:r>
            <a:r>
              <a:rPr lang="en" sz="1600" dirty="0">
                <a:latin typeface="Arial"/>
                <a:cs typeface="Arial"/>
                <a:sym typeface="Arial"/>
              </a:rPr>
              <a:t>Postgraduate Student </a:t>
            </a:r>
          </a:p>
          <a:p>
            <a:r>
              <a:rPr lang="en" sz="1600" dirty="0">
                <a:latin typeface="Arial"/>
                <a:cs typeface="Arial"/>
                <a:sym typeface="Arial"/>
              </a:rPr>
              <a:t>Data Science and Business Analytics, University of Texas at Austin</a:t>
            </a:r>
            <a:endParaRPr lang="en-US" sz="1600" dirty="0"/>
          </a:p>
        </p:txBody>
      </p:sp>
    </p:spTree>
    <p:extLst>
      <p:ext uri="{BB962C8B-B14F-4D97-AF65-F5344CB8AC3E}">
        <p14:creationId xmlns:p14="http://schemas.microsoft.com/office/powerpoint/2010/main" val="3459079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85;p6">
            <a:extLst>
              <a:ext uri="{FF2B5EF4-FFF2-40B4-BE49-F238E27FC236}">
                <a16:creationId xmlns:a16="http://schemas.microsoft.com/office/drawing/2014/main" id="{B1BDE0CC-14B9-7E45-8AF7-6426B588DD83}"/>
              </a:ext>
            </a:extLst>
          </p:cNvPr>
          <p:cNvSpPr txBox="1">
            <a:spLocks noGrp="1"/>
          </p:cNvSpPr>
          <p:nvPr>
            <p:ph type="title"/>
          </p:nvPr>
        </p:nvSpPr>
        <p:spPr>
          <a:xfrm>
            <a:off x="202550" y="78887"/>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000000"/>
                </a:solidFill>
                <a:latin typeface="Arial"/>
                <a:ea typeface="Arial"/>
                <a:cs typeface="Arial"/>
                <a:sym typeface="Arial"/>
              </a:rPr>
              <a:t>Recommendations</a:t>
            </a:r>
            <a:endParaRPr dirty="0">
              <a:solidFill>
                <a:srgbClr val="000000"/>
              </a:solidFill>
              <a:latin typeface="Arial"/>
              <a:ea typeface="Arial"/>
              <a:cs typeface="Arial"/>
              <a:sym typeface="Arial"/>
            </a:endParaRPr>
          </a:p>
        </p:txBody>
      </p:sp>
      <p:sp>
        <p:nvSpPr>
          <p:cNvPr id="7" name="TextBox 6">
            <a:extLst>
              <a:ext uri="{FF2B5EF4-FFF2-40B4-BE49-F238E27FC236}">
                <a16:creationId xmlns:a16="http://schemas.microsoft.com/office/drawing/2014/main" id="{0E7A0A27-1E89-E740-A3EF-41C12B19B1A8}"/>
              </a:ext>
            </a:extLst>
          </p:cNvPr>
          <p:cNvSpPr txBox="1"/>
          <p:nvPr/>
        </p:nvSpPr>
        <p:spPr>
          <a:xfrm>
            <a:off x="202550" y="828498"/>
            <a:ext cx="7586334" cy="1323439"/>
          </a:xfrm>
          <a:prstGeom prst="rect">
            <a:avLst/>
          </a:prstGeom>
          <a:noFill/>
        </p:spPr>
        <p:txBody>
          <a:bodyPr wrap="square" rtlCol="0">
            <a:spAutoFit/>
          </a:bodyPr>
          <a:lstStyle/>
          <a:p>
            <a:pPr algn="just"/>
            <a:endParaRPr lang="en-IN" sz="1000" dirty="0"/>
          </a:p>
          <a:p>
            <a:pPr marL="285750" indent="-285750" algn="just">
              <a:buFont typeface="Arial" panose="020B0604020202020204" pitchFamily="34" charset="0"/>
              <a:buChar char="•"/>
            </a:pPr>
            <a:r>
              <a:rPr lang="en-IN" sz="1000" dirty="0"/>
              <a:t>The exploratory analysis gave us an insight into how the different features of a phone may have an impact on the used_price of the phone. The ML model indicated which of these features are expected to be significant. Being able to predict the used_price of a phone will guide the business into making price effective purchase and sales strategy to increase revenue.</a:t>
            </a:r>
          </a:p>
          <a:p>
            <a:pPr marL="285750" indent="-285750" algn="just">
              <a:buFont typeface="Arial" panose="020B0604020202020204" pitchFamily="34" charset="0"/>
              <a:buChar char="•"/>
            </a:pPr>
            <a:endParaRPr lang="en-IN" sz="1000" dirty="0"/>
          </a:p>
          <a:p>
            <a:pPr marL="285750" indent="-285750" algn="just">
              <a:buFont typeface="Arial" panose="020B0604020202020204" pitchFamily="34" charset="0"/>
              <a:buChar char="•"/>
            </a:pPr>
            <a:r>
              <a:rPr lang="en-IN" sz="1000" dirty="0"/>
              <a:t>Supply/ stock of used_phones as well demand//popularity in the market are other data points which need to be studied and possibly taken into consideration as the dynamic ML pricing model is refined and retrained. Similarly, prices offered by competition is another important predictor to be taken into consideration</a:t>
            </a:r>
            <a:endParaRPr lang="en-IN" dirty="0"/>
          </a:p>
        </p:txBody>
      </p:sp>
    </p:spTree>
    <p:extLst>
      <p:ext uri="{BB962C8B-B14F-4D97-AF65-F5344CB8AC3E}">
        <p14:creationId xmlns:p14="http://schemas.microsoft.com/office/powerpoint/2010/main" val="3770868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2" name="TextBox 1">
            <a:extLst>
              <a:ext uri="{FF2B5EF4-FFF2-40B4-BE49-F238E27FC236}">
                <a16:creationId xmlns:a16="http://schemas.microsoft.com/office/drawing/2014/main" id="{D9F7F25A-67F7-EA4A-B8C7-F18DC3AF619E}"/>
              </a:ext>
            </a:extLst>
          </p:cNvPr>
          <p:cNvSpPr txBox="1"/>
          <p:nvPr/>
        </p:nvSpPr>
        <p:spPr>
          <a:xfrm>
            <a:off x="445064" y="922284"/>
            <a:ext cx="7918540" cy="1938992"/>
          </a:xfrm>
          <a:prstGeom prst="rect">
            <a:avLst/>
          </a:prstGeom>
          <a:noFill/>
        </p:spPr>
        <p:txBody>
          <a:bodyPr wrap="square" rtlCol="0">
            <a:spAutoFit/>
          </a:bodyPr>
          <a:lstStyle/>
          <a:p>
            <a:pPr marL="171450" indent="-171450" algn="just">
              <a:buFont typeface="Arial" panose="020B0604020202020204" pitchFamily="34" charset="0"/>
              <a:buChar char="•"/>
            </a:pPr>
            <a:r>
              <a:rPr lang="en-IN" sz="1200" dirty="0"/>
              <a:t>A new IDC (International Data Corporation) forecast predicts that the used phone market would be worth $52.7bn by 2023 with a compound annual growth rate (CAGR) of 13.6% from 2018 to 2023</a:t>
            </a:r>
          </a:p>
          <a:p>
            <a:pPr marL="171450" indent="-171450" algn="just">
              <a:buFont typeface="Arial" panose="020B0604020202020204" pitchFamily="34" charset="0"/>
              <a:buChar char="•"/>
            </a:pPr>
            <a:endParaRPr lang="en-IN" sz="1200" dirty="0"/>
          </a:p>
          <a:p>
            <a:pPr marL="171450" indent="-171450" algn="just">
              <a:buFont typeface="Arial" panose="020B0604020202020204" pitchFamily="34" charset="0"/>
              <a:buChar char="•"/>
            </a:pPr>
            <a:r>
              <a:rPr lang="en-IN" sz="1200" dirty="0"/>
              <a:t>Used devices continue to provide cost-effective alternatives to both consumers and businesses that are looking to save and are sold at attractive offers through third-party vendors/platforms, such as Verizon, Amazon, etc. They can be sold with warranties, can also be insured with proof of purchase, as well the second hand trade reduces environmental impact and helps in recycling and reducing waste</a:t>
            </a:r>
          </a:p>
          <a:p>
            <a:pPr marL="171450" indent="-171450" algn="just">
              <a:buFont typeface="Arial" panose="020B0604020202020204" pitchFamily="34" charset="0"/>
              <a:buChar char="•"/>
            </a:pPr>
            <a:endParaRPr lang="en-IN" sz="1200" dirty="0"/>
          </a:p>
          <a:p>
            <a:pPr marL="171450" indent="-171450" algn="just">
              <a:buFont typeface="Arial" panose="020B0604020202020204" pitchFamily="34" charset="0"/>
              <a:buChar char="•"/>
            </a:pPr>
            <a:r>
              <a:rPr lang="en-IN" sz="1200" dirty="0"/>
              <a:t>ReCell, a start-up aiming to tap the potential in this market, wants to analyse the data provided, build a linear regression model to predict the price of a used phone and identify factors that significantly influence it such as-</a:t>
            </a:r>
          </a:p>
        </p:txBody>
      </p:sp>
      <p:sp>
        <p:nvSpPr>
          <p:cNvPr id="7" name="Google Shape;62;p2">
            <a:extLst>
              <a:ext uri="{FF2B5EF4-FFF2-40B4-BE49-F238E27FC236}">
                <a16:creationId xmlns:a16="http://schemas.microsoft.com/office/drawing/2014/main" id="{908BF384-334F-D949-A18C-6F95BF334D56}"/>
              </a:ext>
            </a:extLst>
          </p:cNvPr>
          <p:cNvSpPr txBox="1">
            <a:spLocks/>
          </p:cNvSpPr>
          <p:nvPr/>
        </p:nvSpPr>
        <p:spPr>
          <a:xfrm>
            <a:off x="202550" y="289279"/>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E39A9"/>
              </a:buClr>
              <a:buSzPts val="4800"/>
              <a:buFont typeface="Nunito"/>
              <a:buNone/>
              <a:defRPr sz="4800" b="1" i="0" u="none" strike="noStrike" cap="none">
                <a:solidFill>
                  <a:srgbClr val="0E39A9"/>
                </a:solidFill>
                <a:latin typeface="Nunito"/>
                <a:ea typeface="Nunito"/>
                <a:cs typeface="Nunito"/>
                <a:sym typeface="Nunito"/>
              </a:defRPr>
            </a:lvl1pPr>
            <a:lvl2pPr marR="0" lvl="1"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2pPr>
            <a:lvl3pPr marR="0" lvl="2"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3pPr>
            <a:lvl4pPr marR="0" lvl="3"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4pPr>
            <a:lvl5pPr marR="0" lvl="4"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5pPr>
            <a:lvl6pPr marR="0" lvl="5"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6pPr>
            <a:lvl7pPr marR="0" lvl="6"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7pPr>
            <a:lvl8pPr marR="0" lvl="7"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8pPr>
            <a:lvl9pPr marR="0" lvl="8"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9pPr>
          </a:lstStyle>
          <a:p>
            <a:pPr>
              <a:buSzPts val="2200"/>
            </a:pPr>
            <a:r>
              <a:rPr lang="en-IN" sz="2200" dirty="0">
                <a:solidFill>
                  <a:srgbClr val="000000"/>
                </a:solidFill>
                <a:latin typeface="Arial"/>
                <a:ea typeface="Arial"/>
                <a:cs typeface="Arial"/>
                <a:sym typeface="Arial"/>
              </a:rPr>
              <a:t>Background</a:t>
            </a:r>
          </a:p>
        </p:txBody>
      </p:sp>
      <p:sp>
        <p:nvSpPr>
          <p:cNvPr id="5" name="TextBox 4">
            <a:extLst>
              <a:ext uri="{FF2B5EF4-FFF2-40B4-BE49-F238E27FC236}">
                <a16:creationId xmlns:a16="http://schemas.microsoft.com/office/drawing/2014/main" id="{D51D8D05-C7D0-8842-8D97-7CEC499ED09F}"/>
              </a:ext>
            </a:extLst>
          </p:cNvPr>
          <p:cNvSpPr txBox="1"/>
          <p:nvPr/>
        </p:nvSpPr>
        <p:spPr>
          <a:xfrm>
            <a:off x="450526" y="2921581"/>
            <a:ext cx="4012324" cy="1846659"/>
          </a:xfrm>
          <a:prstGeom prst="rect">
            <a:avLst/>
          </a:prstGeom>
          <a:noFill/>
        </p:spPr>
        <p:txBody>
          <a:bodyPr wrap="square" rtlCol="0">
            <a:spAutoFit/>
          </a:bodyPr>
          <a:lstStyle/>
          <a:p>
            <a:pPr marL="171450" indent="-171450" algn="just">
              <a:buFont typeface="Arial" panose="020B0604020202020204" pitchFamily="34" charset="0"/>
              <a:buChar char="•"/>
            </a:pPr>
            <a:r>
              <a:rPr lang="en-IN" sz="1200" b="1" dirty="0"/>
              <a:t>Data Overview</a:t>
            </a:r>
          </a:p>
          <a:p>
            <a:pPr marL="171450" indent="-171450" algn="just">
              <a:buFont typeface="Arial" panose="020B0604020202020204" pitchFamily="34" charset="0"/>
              <a:buChar char="•"/>
            </a:pPr>
            <a:endParaRPr lang="en-IN" sz="1200" b="1" dirty="0"/>
          </a:p>
          <a:p>
            <a:pPr marL="171450" lvl="1" indent="-171450" algn="just">
              <a:buFont typeface="Courier New" panose="02070309020205020404" pitchFamily="49" charset="0"/>
              <a:buChar char="o"/>
            </a:pPr>
            <a:r>
              <a:rPr lang="en-IN" sz="1000" dirty="0"/>
              <a:t>brand_name: Name of manufacturing brand </a:t>
            </a:r>
          </a:p>
          <a:p>
            <a:pPr marL="171450" lvl="1" indent="-171450" algn="just">
              <a:buFont typeface="Courier New" panose="02070309020205020404" pitchFamily="49" charset="0"/>
              <a:buChar char="o"/>
            </a:pPr>
            <a:r>
              <a:rPr lang="en-IN" sz="1000" dirty="0"/>
              <a:t>os: OS on which the phone runs </a:t>
            </a:r>
          </a:p>
          <a:p>
            <a:pPr marL="171450" lvl="1" indent="-171450" algn="just">
              <a:buFont typeface="Courier New" panose="02070309020205020404" pitchFamily="49" charset="0"/>
              <a:buChar char="o"/>
            </a:pPr>
            <a:r>
              <a:rPr lang="en-IN" sz="1000" dirty="0"/>
              <a:t>screen_size: Size of the screen in cm </a:t>
            </a:r>
          </a:p>
          <a:p>
            <a:pPr marL="171450" lvl="1" indent="-171450" algn="just">
              <a:buFont typeface="Courier New" panose="02070309020205020404" pitchFamily="49" charset="0"/>
              <a:buChar char="o"/>
            </a:pPr>
            <a:r>
              <a:rPr lang="en-IN" sz="1000" dirty="0"/>
              <a:t>4g: Whether 4G is available or not </a:t>
            </a:r>
          </a:p>
          <a:p>
            <a:pPr marL="171450" lvl="1" indent="-171450" algn="just">
              <a:buFont typeface="Courier New" panose="02070309020205020404" pitchFamily="49" charset="0"/>
              <a:buChar char="o"/>
            </a:pPr>
            <a:r>
              <a:rPr lang="en-IN" sz="1000" dirty="0"/>
              <a:t>5g: Whether 5G is available or not </a:t>
            </a:r>
          </a:p>
          <a:p>
            <a:pPr marL="171450" lvl="1" indent="-171450" algn="just">
              <a:buFont typeface="Courier New" panose="02070309020205020404" pitchFamily="49" charset="0"/>
              <a:buChar char="o"/>
            </a:pPr>
            <a:r>
              <a:rPr lang="en-IN" sz="1000" dirty="0"/>
              <a:t>main_camera_mp: Resolution of the rear camera in megapixels </a:t>
            </a:r>
          </a:p>
          <a:p>
            <a:pPr marL="171450" lvl="1" indent="-171450" algn="just">
              <a:buFont typeface="Courier New" panose="02070309020205020404" pitchFamily="49" charset="0"/>
              <a:buChar char="o"/>
            </a:pPr>
            <a:r>
              <a:rPr lang="en-IN" sz="1000" dirty="0"/>
              <a:t>selfie_camera_mp: Resolution of the front camera in megapixels</a:t>
            </a:r>
          </a:p>
          <a:p>
            <a:pPr marL="171450" lvl="1" indent="-171450" algn="just">
              <a:buFont typeface="Courier New" panose="02070309020205020404" pitchFamily="49" charset="0"/>
              <a:buChar char="o"/>
            </a:pPr>
            <a:r>
              <a:rPr lang="en-IN" sz="1000" dirty="0"/>
              <a:t>int_memory: Amount of internal memory (ROM) in GB </a:t>
            </a:r>
          </a:p>
          <a:p>
            <a:pPr marL="171450" lvl="1" indent="-171450" algn="just">
              <a:buFont typeface="Courier New" panose="02070309020205020404" pitchFamily="49" charset="0"/>
              <a:buChar char="o"/>
            </a:pPr>
            <a:endParaRPr lang="en-US" sz="1000" dirty="0"/>
          </a:p>
        </p:txBody>
      </p:sp>
      <p:sp>
        <p:nvSpPr>
          <p:cNvPr id="8" name="TextBox 7">
            <a:extLst>
              <a:ext uri="{FF2B5EF4-FFF2-40B4-BE49-F238E27FC236}">
                <a16:creationId xmlns:a16="http://schemas.microsoft.com/office/drawing/2014/main" id="{462F3BBF-E67E-DF4A-8773-8E051433E754}"/>
              </a:ext>
            </a:extLst>
          </p:cNvPr>
          <p:cNvSpPr txBox="1"/>
          <p:nvPr/>
        </p:nvSpPr>
        <p:spPr>
          <a:xfrm>
            <a:off x="4462850" y="2998525"/>
            <a:ext cx="4017786" cy="1785104"/>
          </a:xfrm>
          <a:prstGeom prst="rect">
            <a:avLst/>
          </a:prstGeom>
          <a:noFill/>
        </p:spPr>
        <p:txBody>
          <a:bodyPr wrap="square" rtlCol="0">
            <a:spAutoFit/>
          </a:bodyPr>
          <a:lstStyle/>
          <a:p>
            <a:pPr marL="171450" indent="-171450">
              <a:buFont typeface="Courier New" panose="02070309020205020404" pitchFamily="49" charset="0"/>
              <a:buChar char="o"/>
            </a:pPr>
            <a:endParaRPr lang="en-IN" sz="1000" dirty="0"/>
          </a:p>
          <a:p>
            <a:pPr marL="171450" indent="-171450">
              <a:buFont typeface="Courier New" panose="02070309020205020404" pitchFamily="49" charset="0"/>
              <a:buChar char="o"/>
            </a:pPr>
            <a:endParaRPr lang="en-IN" sz="1000" dirty="0"/>
          </a:p>
          <a:p>
            <a:pPr marL="171450" indent="-171450">
              <a:buFont typeface="Courier New" panose="02070309020205020404" pitchFamily="49" charset="0"/>
              <a:buChar char="o"/>
            </a:pPr>
            <a:r>
              <a:rPr lang="en-IN" sz="1000" dirty="0"/>
              <a:t>ram: Amount of RAM in GB </a:t>
            </a:r>
          </a:p>
          <a:p>
            <a:pPr marL="171450" indent="-171450">
              <a:buFont typeface="Courier New" panose="02070309020205020404" pitchFamily="49" charset="0"/>
              <a:buChar char="o"/>
            </a:pPr>
            <a:r>
              <a:rPr lang="en-IN" sz="1000" dirty="0"/>
              <a:t>battery: Energy capacity of the phone battery in </a:t>
            </a:r>
            <a:r>
              <a:rPr lang="en-IN" sz="1000" dirty="0" err="1"/>
              <a:t>mAh</a:t>
            </a:r>
            <a:r>
              <a:rPr lang="en-IN" sz="1000" dirty="0"/>
              <a:t> </a:t>
            </a:r>
          </a:p>
          <a:p>
            <a:pPr marL="171450" indent="-171450">
              <a:buFont typeface="Courier New" panose="02070309020205020404" pitchFamily="49" charset="0"/>
              <a:buChar char="o"/>
            </a:pPr>
            <a:r>
              <a:rPr lang="en-IN" sz="1000" dirty="0"/>
              <a:t>weight: Weight of the phone in grams </a:t>
            </a:r>
          </a:p>
          <a:p>
            <a:pPr marL="171450" indent="-171450">
              <a:buFont typeface="Courier New" panose="02070309020205020404" pitchFamily="49" charset="0"/>
              <a:buChar char="o"/>
            </a:pPr>
            <a:r>
              <a:rPr lang="en-IN" sz="1000" dirty="0"/>
              <a:t>release_year: Year when the phone model was released </a:t>
            </a:r>
          </a:p>
          <a:p>
            <a:pPr marL="171450" indent="-171450">
              <a:buFont typeface="Courier New" panose="02070309020205020404" pitchFamily="49" charset="0"/>
              <a:buChar char="o"/>
            </a:pPr>
            <a:r>
              <a:rPr lang="en-IN" sz="1000" dirty="0"/>
              <a:t>days_used: Number of days the used/refurbished phone has been used </a:t>
            </a:r>
          </a:p>
          <a:p>
            <a:pPr marL="171450" indent="-171450">
              <a:buFont typeface="Courier New" panose="02070309020205020404" pitchFamily="49" charset="0"/>
              <a:buChar char="o"/>
            </a:pPr>
            <a:r>
              <a:rPr lang="en-IN" sz="1000" dirty="0"/>
              <a:t>new_price: Price of a new phone of the same model in euros used_price: Price of the used/refurbished phone in euros</a:t>
            </a:r>
          </a:p>
          <a:p>
            <a:endParaRPr lang="en-US" sz="1000" dirty="0"/>
          </a:p>
        </p:txBody>
      </p:sp>
    </p:spTree>
    <p:extLst>
      <p:ext uri="{BB962C8B-B14F-4D97-AF65-F5344CB8AC3E}">
        <p14:creationId xmlns:p14="http://schemas.microsoft.com/office/powerpoint/2010/main" val="31162979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3;p4">
            <a:extLst>
              <a:ext uri="{FF2B5EF4-FFF2-40B4-BE49-F238E27FC236}">
                <a16:creationId xmlns:a16="http://schemas.microsoft.com/office/drawing/2014/main" id="{FA55B397-FFD7-FD40-B67D-9EC608CDFDA3}"/>
              </a:ext>
            </a:extLst>
          </p:cNvPr>
          <p:cNvSpPr txBox="1">
            <a:spLocks/>
          </p:cNvSpPr>
          <p:nvPr/>
        </p:nvSpPr>
        <p:spPr>
          <a:xfrm>
            <a:off x="224807" y="8661"/>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E39A9"/>
              </a:buClr>
              <a:buSzPts val="4800"/>
              <a:buFont typeface="Nunito"/>
              <a:buNone/>
              <a:defRPr sz="4800" b="1" i="0" u="none" strike="noStrike" cap="none">
                <a:solidFill>
                  <a:srgbClr val="0E39A9"/>
                </a:solidFill>
                <a:latin typeface="Nunito"/>
                <a:ea typeface="Nunito"/>
                <a:cs typeface="Nunito"/>
                <a:sym typeface="Nunito"/>
              </a:defRPr>
            </a:lvl1pPr>
            <a:lvl2pPr marR="0" lvl="1"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2pPr>
            <a:lvl3pPr marR="0" lvl="2"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3pPr>
            <a:lvl4pPr marR="0" lvl="3"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4pPr>
            <a:lvl5pPr marR="0" lvl="4"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5pPr>
            <a:lvl6pPr marR="0" lvl="5"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6pPr>
            <a:lvl7pPr marR="0" lvl="6"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7pPr>
            <a:lvl8pPr marR="0" lvl="7"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8pPr>
            <a:lvl9pPr marR="0" lvl="8"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9pPr>
          </a:lstStyle>
          <a:p>
            <a:pPr>
              <a:buSzPts val="2200"/>
            </a:pPr>
            <a:r>
              <a:rPr lang="en-IN" sz="2200" dirty="0">
                <a:solidFill>
                  <a:srgbClr val="000000"/>
                </a:solidFill>
                <a:latin typeface="Arial"/>
                <a:ea typeface="Arial"/>
                <a:cs typeface="Arial"/>
                <a:sym typeface="Arial"/>
              </a:rPr>
              <a:t>Data processing for modelling</a:t>
            </a:r>
          </a:p>
        </p:txBody>
      </p:sp>
      <p:pic>
        <p:nvPicPr>
          <p:cNvPr id="5" name="Picture 4">
            <a:extLst>
              <a:ext uri="{FF2B5EF4-FFF2-40B4-BE49-F238E27FC236}">
                <a16:creationId xmlns:a16="http://schemas.microsoft.com/office/drawing/2014/main" id="{8D527121-B596-E841-9D3A-9536B83408B3}"/>
              </a:ext>
            </a:extLst>
          </p:cNvPr>
          <p:cNvPicPr>
            <a:picLocks noChangeAspect="1"/>
          </p:cNvPicPr>
          <p:nvPr/>
        </p:nvPicPr>
        <p:blipFill rotWithShape="1">
          <a:blip r:embed="rId2"/>
          <a:srcRect l="911" t="671"/>
          <a:stretch/>
        </p:blipFill>
        <p:spPr>
          <a:xfrm>
            <a:off x="3056964" y="683573"/>
            <a:ext cx="5927833" cy="1420689"/>
          </a:xfrm>
          <a:prstGeom prst="rect">
            <a:avLst/>
          </a:prstGeom>
        </p:spPr>
      </p:pic>
      <p:sp>
        <p:nvSpPr>
          <p:cNvPr id="6" name="TextBox 5">
            <a:extLst>
              <a:ext uri="{FF2B5EF4-FFF2-40B4-BE49-F238E27FC236}">
                <a16:creationId xmlns:a16="http://schemas.microsoft.com/office/drawing/2014/main" id="{8177F414-5AEB-8840-93A7-A5276526D9C3}"/>
              </a:ext>
            </a:extLst>
          </p:cNvPr>
          <p:cNvSpPr txBox="1"/>
          <p:nvPr/>
        </p:nvSpPr>
        <p:spPr>
          <a:xfrm>
            <a:off x="3681092" y="2104262"/>
            <a:ext cx="4679576" cy="353943"/>
          </a:xfrm>
          <a:prstGeom prst="rect">
            <a:avLst/>
          </a:prstGeom>
          <a:noFill/>
        </p:spPr>
        <p:txBody>
          <a:bodyPr wrap="square" rtlCol="0">
            <a:spAutoFit/>
          </a:bodyPr>
          <a:lstStyle/>
          <a:p>
            <a:pPr algn="ctr"/>
            <a:r>
              <a:rPr lang="en-US" sz="850" dirty="0"/>
              <a:t>Model was built with no transformation, sqrt, cbrt and log transformations and evaluated. Cbrt was found to be best for the problem at hand</a:t>
            </a:r>
          </a:p>
        </p:txBody>
      </p:sp>
      <p:sp>
        <p:nvSpPr>
          <p:cNvPr id="8" name="Rectangle 7">
            <a:extLst>
              <a:ext uri="{FF2B5EF4-FFF2-40B4-BE49-F238E27FC236}">
                <a16:creationId xmlns:a16="http://schemas.microsoft.com/office/drawing/2014/main" id="{3AE05121-D158-F647-8DA4-E40976011C2D}"/>
              </a:ext>
            </a:extLst>
          </p:cNvPr>
          <p:cNvSpPr/>
          <p:nvPr/>
        </p:nvSpPr>
        <p:spPr>
          <a:xfrm>
            <a:off x="224807" y="924258"/>
            <a:ext cx="2487368" cy="1323439"/>
          </a:xfrm>
          <a:prstGeom prst="rect">
            <a:avLst/>
          </a:prstGeom>
        </p:spPr>
        <p:txBody>
          <a:bodyPr wrap="square">
            <a:spAutoFit/>
          </a:bodyPr>
          <a:lstStyle/>
          <a:p>
            <a:pPr marL="285750" indent="-285750" algn="just">
              <a:buFont typeface="Arial" panose="020B0604020202020204" pitchFamily="34" charset="0"/>
              <a:buChar char="•"/>
            </a:pPr>
            <a:r>
              <a:rPr lang="en-IN" sz="1000" dirty="0"/>
              <a:t>The mean used_price is approx. €110 while the the mean new_price is approx. €237 (2.15 times mean used_price) </a:t>
            </a:r>
          </a:p>
          <a:p>
            <a:pPr marL="285750" indent="-285750" algn="just">
              <a:buFont typeface="Arial" panose="020B0604020202020204" pitchFamily="34" charset="0"/>
              <a:buChar char="•"/>
            </a:pPr>
            <a:endParaRPr lang="en-IN" sz="1000" dirty="0"/>
          </a:p>
          <a:p>
            <a:pPr marL="285750" indent="-285750" algn="just">
              <a:buFont typeface="Arial" panose="020B0604020202020204" pitchFamily="34" charset="0"/>
              <a:buChar char="•"/>
            </a:pPr>
            <a:r>
              <a:rPr lang="en-IN" sz="1000" dirty="0"/>
              <a:t>The data is heavily skewed right, indicating several phones have both  high used_price and new_price</a:t>
            </a:r>
          </a:p>
        </p:txBody>
      </p:sp>
      <p:pic>
        <p:nvPicPr>
          <p:cNvPr id="11" name="Picture 10">
            <a:extLst>
              <a:ext uri="{FF2B5EF4-FFF2-40B4-BE49-F238E27FC236}">
                <a16:creationId xmlns:a16="http://schemas.microsoft.com/office/drawing/2014/main" id="{55044BD6-6EBF-5047-91DB-3F2C4C473B8E}"/>
              </a:ext>
            </a:extLst>
          </p:cNvPr>
          <p:cNvPicPr>
            <a:picLocks noChangeAspect="1"/>
          </p:cNvPicPr>
          <p:nvPr/>
        </p:nvPicPr>
        <p:blipFill rotWithShape="1">
          <a:blip r:embed="rId3"/>
          <a:srcRect l="2772" t="47463" r="47477" b="4263"/>
          <a:stretch/>
        </p:blipFill>
        <p:spPr>
          <a:xfrm>
            <a:off x="4594740" y="2613391"/>
            <a:ext cx="2041113" cy="2041113"/>
          </a:xfrm>
          <a:prstGeom prst="rect">
            <a:avLst/>
          </a:prstGeom>
        </p:spPr>
      </p:pic>
      <p:sp>
        <p:nvSpPr>
          <p:cNvPr id="14" name="TextBox 13">
            <a:extLst>
              <a:ext uri="{FF2B5EF4-FFF2-40B4-BE49-F238E27FC236}">
                <a16:creationId xmlns:a16="http://schemas.microsoft.com/office/drawing/2014/main" id="{FD2D8775-BBE9-2849-B38B-CBEFB207DB7D}"/>
              </a:ext>
            </a:extLst>
          </p:cNvPr>
          <p:cNvSpPr txBox="1"/>
          <p:nvPr/>
        </p:nvSpPr>
        <p:spPr>
          <a:xfrm>
            <a:off x="5127810" y="4654504"/>
            <a:ext cx="1664033" cy="246221"/>
          </a:xfrm>
          <a:prstGeom prst="rect">
            <a:avLst/>
          </a:prstGeom>
          <a:noFill/>
        </p:spPr>
        <p:txBody>
          <a:bodyPr wrap="square" rtlCol="0">
            <a:spAutoFit/>
          </a:bodyPr>
          <a:lstStyle/>
          <a:p>
            <a:r>
              <a:rPr lang="en-US" sz="1000" dirty="0"/>
              <a:t>Cbrt(Used_price)</a:t>
            </a:r>
          </a:p>
        </p:txBody>
      </p:sp>
      <p:sp>
        <p:nvSpPr>
          <p:cNvPr id="15" name="TextBox 14">
            <a:extLst>
              <a:ext uri="{FF2B5EF4-FFF2-40B4-BE49-F238E27FC236}">
                <a16:creationId xmlns:a16="http://schemas.microsoft.com/office/drawing/2014/main" id="{E1F0A0F7-81F8-8A44-AB93-0F71D8E7D9ED}"/>
              </a:ext>
            </a:extLst>
          </p:cNvPr>
          <p:cNvSpPr txBox="1"/>
          <p:nvPr/>
        </p:nvSpPr>
        <p:spPr>
          <a:xfrm rot="16200000">
            <a:off x="3639613" y="3204791"/>
            <a:ext cx="1664033" cy="246221"/>
          </a:xfrm>
          <a:prstGeom prst="rect">
            <a:avLst/>
          </a:prstGeom>
          <a:noFill/>
        </p:spPr>
        <p:txBody>
          <a:bodyPr wrap="square" rtlCol="0">
            <a:spAutoFit/>
          </a:bodyPr>
          <a:lstStyle/>
          <a:p>
            <a:r>
              <a:rPr lang="en-US" sz="1000" dirty="0"/>
              <a:t>Cbrt(New_price)</a:t>
            </a:r>
          </a:p>
        </p:txBody>
      </p:sp>
      <p:sp>
        <p:nvSpPr>
          <p:cNvPr id="16" name="Rectangle 15">
            <a:extLst>
              <a:ext uri="{FF2B5EF4-FFF2-40B4-BE49-F238E27FC236}">
                <a16:creationId xmlns:a16="http://schemas.microsoft.com/office/drawing/2014/main" id="{24CEB896-C1B2-7E47-9D0B-5905CDF2D77E}"/>
              </a:ext>
            </a:extLst>
          </p:cNvPr>
          <p:cNvSpPr/>
          <p:nvPr/>
        </p:nvSpPr>
        <p:spPr>
          <a:xfrm>
            <a:off x="224807" y="2897412"/>
            <a:ext cx="3065241" cy="1477328"/>
          </a:xfrm>
          <a:prstGeom prst="rect">
            <a:avLst/>
          </a:prstGeom>
        </p:spPr>
        <p:txBody>
          <a:bodyPr wrap="square">
            <a:spAutoFit/>
          </a:bodyPr>
          <a:lstStyle/>
          <a:p>
            <a:pPr marL="285750" indent="-285750" algn="just">
              <a:buFont typeface="Arial" panose="020B0604020202020204" pitchFamily="34" charset="0"/>
              <a:buChar char="•"/>
            </a:pPr>
            <a:r>
              <a:rPr lang="en-IN" sz="1000" dirty="0"/>
              <a:t>The cbrt plot of used_price and new_price appears to follow a normal distribution, and data is much easier to visualize and interpret</a:t>
            </a:r>
          </a:p>
          <a:p>
            <a:pPr marL="285750" indent="-285750" algn="just">
              <a:buFont typeface="Arial" panose="020B0604020202020204" pitchFamily="34" charset="0"/>
              <a:buChar char="•"/>
            </a:pPr>
            <a:endParaRPr lang="en-IN" sz="1000" dirty="0"/>
          </a:p>
          <a:p>
            <a:pPr marL="285750" indent="-285750" algn="just">
              <a:buFont typeface="Arial" panose="020B0604020202020204" pitchFamily="34" charset="0"/>
              <a:buChar char="•"/>
            </a:pPr>
            <a:r>
              <a:rPr lang="en-IN" sz="1000" dirty="0"/>
              <a:t>The linear correlation between the transformed columns - cbrt(used_price) and cbrt(new_price) is same as before transformation; strongly positively correlated with correlation factor 0.93</a:t>
            </a:r>
          </a:p>
        </p:txBody>
      </p:sp>
    </p:spTree>
    <p:extLst>
      <p:ext uri="{BB962C8B-B14F-4D97-AF65-F5344CB8AC3E}">
        <p14:creationId xmlns:p14="http://schemas.microsoft.com/office/powerpoint/2010/main" val="4064665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6" name="Picture 5">
            <a:extLst>
              <a:ext uri="{FF2B5EF4-FFF2-40B4-BE49-F238E27FC236}">
                <a16:creationId xmlns:a16="http://schemas.microsoft.com/office/drawing/2014/main" id="{7C4B5708-C292-8D4A-801D-9C5698C45FC5}"/>
              </a:ext>
            </a:extLst>
          </p:cNvPr>
          <p:cNvPicPr>
            <a:picLocks noChangeAspect="1"/>
          </p:cNvPicPr>
          <p:nvPr/>
        </p:nvPicPr>
        <p:blipFill>
          <a:blip r:embed="rId3"/>
          <a:stretch>
            <a:fillRect/>
          </a:stretch>
        </p:blipFill>
        <p:spPr>
          <a:xfrm>
            <a:off x="3208243" y="276560"/>
            <a:ext cx="2260227" cy="2440245"/>
          </a:xfrm>
          <a:prstGeom prst="rect">
            <a:avLst/>
          </a:prstGeom>
        </p:spPr>
      </p:pic>
      <p:pic>
        <p:nvPicPr>
          <p:cNvPr id="8" name="Picture 7">
            <a:extLst>
              <a:ext uri="{FF2B5EF4-FFF2-40B4-BE49-F238E27FC236}">
                <a16:creationId xmlns:a16="http://schemas.microsoft.com/office/drawing/2014/main" id="{A0C24E1F-D1CA-1646-A1CF-D0BA24D7BA2D}"/>
              </a:ext>
            </a:extLst>
          </p:cNvPr>
          <p:cNvPicPr>
            <a:picLocks noChangeAspect="1"/>
          </p:cNvPicPr>
          <p:nvPr/>
        </p:nvPicPr>
        <p:blipFill>
          <a:blip r:embed="rId4"/>
          <a:stretch>
            <a:fillRect/>
          </a:stretch>
        </p:blipFill>
        <p:spPr>
          <a:xfrm>
            <a:off x="6324600" y="276560"/>
            <a:ext cx="1519518" cy="2572517"/>
          </a:xfrm>
          <a:prstGeom prst="rect">
            <a:avLst/>
          </a:prstGeom>
        </p:spPr>
      </p:pic>
      <p:cxnSp>
        <p:nvCxnSpPr>
          <p:cNvPr id="12" name="Straight Arrow Connector 11">
            <a:extLst>
              <a:ext uri="{FF2B5EF4-FFF2-40B4-BE49-F238E27FC236}">
                <a16:creationId xmlns:a16="http://schemas.microsoft.com/office/drawing/2014/main" id="{3ED40D4F-227E-9046-8ABD-194667CBB498}"/>
              </a:ext>
            </a:extLst>
          </p:cNvPr>
          <p:cNvCxnSpPr>
            <a:stCxn id="6" idx="3"/>
          </p:cNvCxnSpPr>
          <p:nvPr/>
        </p:nvCxnSpPr>
        <p:spPr>
          <a:xfrm flipV="1">
            <a:off x="5468470" y="1488141"/>
            <a:ext cx="779930" cy="854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B6606AF-E50A-9746-8117-2A7407881397}"/>
              </a:ext>
            </a:extLst>
          </p:cNvPr>
          <p:cNvSpPr txBox="1"/>
          <p:nvPr/>
        </p:nvSpPr>
        <p:spPr>
          <a:xfrm>
            <a:off x="5360894" y="1250461"/>
            <a:ext cx="1640541" cy="246221"/>
          </a:xfrm>
          <a:prstGeom prst="rect">
            <a:avLst/>
          </a:prstGeom>
          <a:noFill/>
        </p:spPr>
        <p:txBody>
          <a:bodyPr wrap="square" rtlCol="0">
            <a:spAutoFit/>
          </a:bodyPr>
          <a:lstStyle/>
          <a:p>
            <a:r>
              <a:rPr lang="en-US" sz="1000" dirty="0"/>
              <a:t>transformation</a:t>
            </a:r>
          </a:p>
        </p:txBody>
      </p:sp>
      <p:sp>
        <p:nvSpPr>
          <p:cNvPr id="18" name="Rectangle 17">
            <a:extLst>
              <a:ext uri="{FF2B5EF4-FFF2-40B4-BE49-F238E27FC236}">
                <a16:creationId xmlns:a16="http://schemas.microsoft.com/office/drawing/2014/main" id="{CEB2E602-5089-C04C-9B6F-C50FDDE2B88A}"/>
              </a:ext>
            </a:extLst>
          </p:cNvPr>
          <p:cNvSpPr/>
          <p:nvPr/>
        </p:nvSpPr>
        <p:spPr>
          <a:xfrm>
            <a:off x="224808" y="1155151"/>
            <a:ext cx="2760440" cy="707886"/>
          </a:xfrm>
          <a:prstGeom prst="rect">
            <a:avLst/>
          </a:prstGeom>
        </p:spPr>
        <p:txBody>
          <a:bodyPr wrap="square">
            <a:spAutoFit/>
          </a:bodyPr>
          <a:lstStyle/>
          <a:p>
            <a:pPr marL="285750" indent="-285750" algn="just">
              <a:buFont typeface="Arial" panose="020B0604020202020204" pitchFamily="34" charset="0"/>
              <a:buChar char="•"/>
            </a:pPr>
            <a:r>
              <a:rPr lang="en-IN" sz="1000" dirty="0"/>
              <a:t>More than 90% of the used phone market is dominated by android devices.</a:t>
            </a:r>
          </a:p>
          <a:p>
            <a:pPr algn="just"/>
            <a:r>
              <a:rPr lang="en-IN" sz="1000" dirty="0"/>
              <a:t>        iOS, Windows and Others – grouped </a:t>
            </a:r>
          </a:p>
          <a:p>
            <a:pPr algn="just"/>
            <a:r>
              <a:rPr lang="en-IN" sz="1000" dirty="0"/>
              <a:t>        together as not_Android for modelling</a:t>
            </a:r>
          </a:p>
        </p:txBody>
      </p:sp>
      <p:pic>
        <p:nvPicPr>
          <p:cNvPr id="15" name="Picture 14">
            <a:extLst>
              <a:ext uri="{FF2B5EF4-FFF2-40B4-BE49-F238E27FC236}">
                <a16:creationId xmlns:a16="http://schemas.microsoft.com/office/drawing/2014/main" id="{6FBF63A1-E2DB-2D4F-8D71-3819BEE23153}"/>
              </a:ext>
            </a:extLst>
          </p:cNvPr>
          <p:cNvPicPr>
            <a:picLocks noChangeAspect="1"/>
          </p:cNvPicPr>
          <p:nvPr/>
        </p:nvPicPr>
        <p:blipFill>
          <a:blip r:embed="rId5"/>
          <a:stretch>
            <a:fillRect/>
          </a:stretch>
        </p:blipFill>
        <p:spPr>
          <a:xfrm>
            <a:off x="0" y="4115980"/>
            <a:ext cx="9144000" cy="633173"/>
          </a:xfrm>
          <a:prstGeom prst="rect">
            <a:avLst/>
          </a:prstGeom>
        </p:spPr>
      </p:pic>
      <p:sp>
        <p:nvSpPr>
          <p:cNvPr id="26" name="Rectangle 25">
            <a:extLst>
              <a:ext uri="{FF2B5EF4-FFF2-40B4-BE49-F238E27FC236}">
                <a16:creationId xmlns:a16="http://schemas.microsoft.com/office/drawing/2014/main" id="{D33F46C7-626F-724A-A86D-CFAF0772C9A7}"/>
              </a:ext>
            </a:extLst>
          </p:cNvPr>
          <p:cNvSpPr/>
          <p:nvPr/>
        </p:nvSpPr>
        <p:spPr>
          <a:xfrm>
            <a:off x="224807" y="2984639"/>
            <a:ext cx="3457015" cy="707886"/>
          </a:xfrm>
          <a:prstGeom prst="rect">
            <a:avLst/>
          </a:prstGeom>
        </p:spPr>
        <p:txBody>
          <a:bodyPr wrap="square">
            <a:spAutoFit/>
          </a:bodyPr>
          <a:lstStyle/>
          <a:p>
            <a:pPr marL="285750" indent="-285750" algn="just">
              <a:buFont typeface="Arial" panose="020B0604020202020204" pitchFamily="34" charset="0"/>
              <a:buChar char="•"/>
            </a:pPr>
            <a:r>
              <a:rPr lang="en-IN" sz="1000" dirty="0"/>
              <a:t>34 manufacturing brands were split into 3 buckets based on the average price of a new phone by that manufacturing brand, such that distribution was not skewed in either bucket</a:t>
            </a:r>
          </a:p>
        </p:txBody>
      </p:sp>
      <p:sp>
        <p:nvSpPr>
          <p:cNvPr id="21" name="Right Brace 20">
            <a:extLst>
              <a:ext uri="{FF2B5EF4-FFF2-40B4-BE49-F238E27FC236}">
                <a16:creationId xmlns:a16="http://schemas.microsoft.com/office/drawing/2014/main" id="{C4FB0FDF-3B2A-AF44-BE56-B7900B2E2D04}"/>
              </a:ext>
            </a:extLst>
          </p:cNvPr>
          <p:cNvSpPr/>
          <p:nvPr/>
        </p:nvSpPr>
        <p:spPr>
          <a:xfrm rot="16200000">
            <a:off x="4320806" y="-566101"/>
            <a:ext cx="502389" cy="9143998"/>
          </a:xfrm>
          <a:prstGeom prst="rightBrace">
            <a:avLst>
              <a:gd name="adj1" fmla="val 8333"/>
              <a:gd name="adj2" fmla="val 70982"/>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EE21956C-6AA1-264C-82F1-75E950DDF6B6}"/>
              </a:ext>
            </a:extLst>
          </p:cNvPr>
          <p:cNvSpPr txBox="1"/>
          <p:nvPr/>
        </p:nvSpPr>
        <p:spPr>
          <a:xfrm>
            <a:off x="4588130" y="3092361"/>
            <a:ext cx="998512" cy="553998"/>
          </a:xfrm>
          <a:prstGeom prst="rect">
            <a:avLst/>
          </a:prstGeom>
          <a:noFill/>
        </p:spPr>
        <p:txBody>
          <a:bodyPr wrap="square" rtlCol="0">
            <a:spAutoFit/>
          </a:bodyPr>
          <a:lstStyle/>
          <a:p>
            <a:r>
              <a:rPr lang="en-US" sz="1000" dirty="0">
                <a:solidFill>
                  <a:schemeClr val="tx2"/>
                </a:solidFill>
              </a:rPr>
              <a:t>1211 phones</a:t>
            </a:r>
          </a:p>
          <a:p>
            <a:r>
              <a:rPr lang="en-US" sz="1000" dirty="0">
                <a:solidFill>
                  <a:schemeClr val="tx2"/>
                </a:solidFill>
              </a:rPr>
              <a:t>High range</a:t>
            </a:r>
          </a:p>
          <a:p>
            <a:r>
              <a:rPr lang="en-IN" sz="1000" i="1" dirty="0">
                <a:solidFill>
                  <a:schemeClr val="tx2"/>
                </a:solidFill>
              </a:rPr>
              <a:t>(&gt;€250)</a:t>
            </a:r>
            <a:endParaRPr lang="en-US" sz="1000" dirty="0">
              <a:solidFill>
                <a:schemeClr val="tx2"/>
              </a:solidFill>
            </a:endParaRPr>
          </a:p>
        </p:txBody>
      </p:sp>
      <p:sp>
        <p:nvSpPr>
          <p:cNvPr id="32" name="TextBox 31">
            <a:extLst>
              <a:ext uri="{FF2B5EF4-FFF2-40B4-BE49-F238E27FC236}">
                <a16:creationId xmlns:a16="http://schemas.microsoft.com/office/drawing/2014/main" id="{85A51CB2-2B53-4D49-B29D-48DBFA2AF4FB}"/>
              </a:ext>
            </a:extLst>
          </p:cNvPr>
          <p:cNvSpPr txBox="1"/>
          <p:nvPr/>
        </p:nvSpPr>
        <p:spPr>
          <a:xfrm>
            <a:off x="5975767" y="3092361"/>
            <a:ext cx="1640541" cy="553998"/>
          </a:xfrm>
          <a:prstGeom prst="rect">
            <a:avLst/>
          </a:prstGeom>
          <a:noFill/>
        </p:spPr>
        <p:txBody>
          <a:bodyPr wrap="square" rtlCol="0">
            <a:spAutoFit/>
          </a:bodyPr>
          <a:lstStyle/>
          <a:p>
            <a:r>
              <a:rPr lang="en-US" sz="1000" dirty="0">
                <a:solidFill>
                  <a:schemeClr val="tx2"/>
                </a:solidFill>
              </a:rPr>
              <a:t>1297 phones</a:t>
            </a:r>
          </a:p>
          <a:p>
            <a:r>
              <a:rPr lang="en-US" sz="1000" dirty="0">
                <a:solidFill>
                  <a:schemeClr val="tx2"/>
                </a:solidFill>
              </a:rPr>
              <a:t>Mid range</a:t>
            </a:r>
          </a:p>
          <a:p>
            <a:r>
              <a:rPr lang="en-US" sz="1000" dirty="0">
                <a:solidFill>
                  <a:schemeClr val="tx2"/>
                </a:solidFill>
              </a:rPr>
              <a:t>(</a:t>
            </a:r>
            <a:r>
              <a:rPr lang="en-IN" sz="1000" i="1" dirty="0">
                <a:solidFill>
                  <a:schemeClr val="tx2"/>
                </a:solidFill>
              </a:rPr>
              <a:t>€150 to &lt;€250</a:t>
            </a:r>
            <a:r>
              <a:rPr lang="en-US" sz="1000" dirty="0">
                <a:solidFill>
                  <a:schemeClr val="tx2"/>
                </a:solidFill>
              </a:rPr>
              <a:t>)</a:t>
            </a:r>
          </a:p>
        </p:txBody>
      </p:sp>
      <p:sp>
        <p:nvSpPr>
          <p:cNvPr id="33" name="TextBox 32">
            <a:extLst>
              <a:ext uri="{FF2B5EF4-FFF2-40B4-BE49-F238E27FC236}">
                <a16:creationId xmlns:a16="http://schemas.microsoft.com/office/drawing/2014/main" id="{82D4ED69-2612-BA4C-B9DA-C1D35D074A5F}"/>
              </a:ext>
            </a:extLst>
          </p:cNvPr>
          <p:cNvSpPr txBox="1"/>
          <p:nvPr/>
        </p:nvSpPr>
        <p:spPr>
          <a:xfrm>
            <a:off x="7351535" y="3105743"/>
            <a:ext cx="1640541" cy="553998"/>
          </a:xfrm>
          <a:prstGeom prst="rect">
            <a:avLst/>
          </a:prstGeom>
          <a:noFill/>
        </p:spPr>
        <p:txBody>
          <a:bodyPr wrap="square" rtlCol="0">
            <a:spAutoFit/>
          </a:bodyPr>
          <a:lstStyle/>
          <a:p>
            <a:r>
              <a:rPr lang="en-US" sz="1000" dirty="0">
                <a:solidFill>
                  <a:schemeClr val="tx2"/>
                </a:solidFill>
              </a:rPr>
              <a:t>1063 phones</a:t>
            </a:r>
          </a:p>
          <a:p>
            <a:r>
              <a:rPr lang="en-US" sz="1000" dirty="0">
                <a:solidFill>
                  <a:schemeClr val="tx2"/>
                </a:solidFill>
              </a:rPr>
              <a:t>Low range</a:t>
            </a:r>
          </a:p>
          <a:p>
            <a:r>
              <a:rPr lang="en-US" sz="1000" dirty="0">
                <a:solidFill>
                  <a:schemeClr val="tx2"/>
                </a:solidFill>
              </a:rPr>
              <a:t>(</a:t>
            </a:r>
            <a:r>
              <a:rPr lang="en-IN" sz="1000" i="1" dirty="0">
                <a:solidFill>
                  <a:schemeClr val="tx2"/>
                </a:solidFill>
              </a:rPr>
              <a:t>&lt;€150</a:t>
            </a:r>
            <a:r>
              <a:rPr lang="en-US" sz="1000" dirty="0">
                <a:solidFill>
                  <a:schemeClr val="tx2"/>
                </a:solidFill>
              </a:rPr>
              <a:t>)</a:t>
            </a:r>
          </a:p>
        </p:txBody>
      </p:sp>
      <p:sp>
        <p:nvSpPr>
          <p:cNvPr id="30" name="Rectangle 29">
            <a:extLst>
              <a:ext uri="{FF2B5EF4-FFF2-40B4-BE49-F238E27FC236}">
                <a16:creationId xmlns:a16="http://schemas.microsoft.com/office/drawing/2014/main" id="{7F3523F0-A9E1-8447-BA16-2B3241BDF53B}"/>
              </a:ext>
            </a:extLst>
          </p:cNvPr>
          <p:cNvSpPr/>
          <p:nvPr/>
        </p:nvSpPr>
        <p:spPr>
          <a:xfrm>
            <a:off x="4588130" y="3092361"/>
            <a:ext cx="3649562" cy="662342"/>
          </a:xfrm>
          <a:prstGeom prst="rect">
            <a:avLst/>
          </a:prstGeom>
          <a:noFill/>
          <a:ln w="6350"/>
        </p:spPr>
        <p:style>
          <a:lnRef idx="2">
            <a:schemeClr val="dk1"/>
          </a:lnRef>
          <a:fillRef idx="1">
            <a:schemeClr val="lt1"/>
          </a:fillRef>
          <a:effectRef idx="0">
            <a:schemeClr val="dk1"/>
          </a:effectRef>
          <a:fontRef idx="minor">
            <a:schemeClr val="dk1"/>
          </a:fontRef>
        </p:style>
        <p:txBody>
          <a:bodyPr rtlCol="0" anchor="ctr"/>
          <a:lstStyle/>
          <a:p>
            <a:pPr algn="ctr"/>
            <a:endParaRPr lang="en-US">
              <a:ln>
                <a:solidFill>
                  <a:schemeClr val="tx1"/>
                </a:solidFill>
              </a:ln>
            </a:endParaRPr>
          </a:p>
        </p:txBody>
      </p:sp>
      <p:sp>
        <p:nvSpPr>
          <p:cNvPr id="35" name="TextBox 34">
            <a:extLst>
              <a:ext uri="{FF2B5EF4-FFF2-40B4-BE49-F238E27FC236}">
                <a16:creationId xmlns:a16="http://schemas.microsoft.com/office/drawing/2014/main" id="{20998E30-291C-8543-BE14-0456CC822884}"/>
              </a:ext>
            </a:extLst>
          </p:cNvPr>
          <p:cNvSpPr txBox="1"/>
          <p:nvPr/>
        </p:nvSpPr>
        <p:spPr>
          <a:xfrm>
            <a:off x="3872753" y="4673214"/>
            <a:ext cx="2375647" cy="246221"/>
          </a:xfrm>
          <a:prstGeom prst="rect">
            <a:avLst/>
          </a:prstGeom>
          <a:noFill/>
        </p:spPr>
        <p:txBody>
          <a:bodyPr wrap="square" rtlCol="0">
            <a:spAutoFit/>
          </a:bodyPr>
          <a:lstStyle/>
          <a:p>
            <a:r>
              <a:rPr lang="en-US" sz="1000" dirty="0">
                <a:solidFill>
                  <a:schemeClr val="tx2"/>
                </a:solidFill>
              </a:rPr>
              <a:t>34 manufacturing brands</a:t>
            </a:r>
          </a:p>
        </p:txBody>
      </p:sp>
      <p:sp>
        <p:nvSpPr>
          <p:cNvPr id="36" name="TextBox 35">
            <a:extLst>
              <a:ext uri="{FF2B5EF4-FFF2-40B4-BE49-F238E27FC236}">
                <a16:creationId xmlns:a16="http://schemas.microsoft.com/office/drawing/2014/main" id="{22067D81-8831-6F4D-98EB-34630129DDB8}"/>
              </a:ext>
            </a:extLst>
          </p:cNvPr>
          <p:cNvSpPr txBox="1"/>
          <p:nvPr/>
        </p:nvSpPr>
        <p:spPr>
          <a:xfrm>
            <a:off x="6531264" y="3759677"/>
            <a:ext cx="1640541" cy="246221"/>
          </a:xfrm>
          <a:prstGeom prst="rect">
            <a:avLst/>
          </a:prstGeom>
          <a:noFill/>
        </p:spPr>
        <p:txBody>
          <a:bodyPr wrap="square" rtlCol="0">
            <a:spAutoFit/>
          </a:bodyPr>
          <a:lstStyle/>
          <a:p>
            <a:r>
              <a:rPr lang="en-US" sz="1000" dirty="0"/>
              <a:t>transformation</a:t>
            </a:r>
          </a:p>
        </p:txBody>
      </p:sp>
      <p:sp>
        <p:nvSpPr>
          <p:cNvPr id="39" name="Google Shape;73;p4">
            <a:extLst>
              <a:ext uri="{FF2B5EF4-FFF2-40B4-BE49-F238E27FC236}">
                <a16:creationId xmlns:a16="http://schemas.microsoft.com/office/drawing/2014/main" id="{4BAA083F-63C6-8042-879F-375903128D19}"/>
              </a:ext>
            </a:extLst>
          </p:cNvPr>
          <p:cNvSpPr txBox="1">
            <a:spLocks/>
          </p:cNvSpPr>
          <p:nvPr/>
        </p:nvSpPr>
        <p:spPr>
          <a:xfrm>
            <a:off x="224807" y="8661"/>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E39A9"/>
              </a:buClr>
              <a:buSzPts val="4800"/>
              <a:buFont typeface="Nunito"/>
              <a:buNone/>
              <a:defRPr sz="4800" b="1" i="0" u="none" strike="noStrike" cap="none">
                <a:solidFill>
                  <a:srgbClr val="0E39A9"/>
                </a:solidFill>
                <a:latin typeface="Nunito"/>
                <a:ea typeface="Nunito"/>
                <a:cs typeface="Nunito"/>
                <a:sym typeface="Nunito"/>
              </a:defRPr>
            </a:lvl1pPr>
            <a:lvl2pPr marR="0" lvl="1"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2pPr>
            <a:lvl3pPr marR="0" lvl="2"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3pPr>
            <a:lvl4pPr marR="0" lvl="3"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4pPr>
            <a:lvl5pPr marR="0" lvl="4"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5pPr>
            <a:lvl6pPr marR="0" lvl="5"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6pPr>
            <a:lvl7pPr marR="0" lvl="6"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7pPr>
            <a:lvl8pPr marR="0" lvl="7"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8pPr>
            <a:lvl9pPr marR="0" lvl="8"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9pPr>
          </a:lstStyle>
          <a:p>
            <a:pPr>
              <a:buSzPts val="2200"/>
            </a:pPr>
            <a:r>
              <a:rPr lang="en-IN" sz="2200" dirty="0">
                <a:solidFill>
                  <a:srgbClr val="000000"/>
                </a:solidFill>
                <a:latin typeface="Arial"/>
                <a:ea typeface="Arial"/>
                <a:cs typeface="Arial"/>
                <a:sym typeface="Arial"/>
              </a:rPr>
              <a:t>Data processing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3;p4">
            <a:extLst>
              <a:ext uri="{FF2B5EF4-FFF2-40B4-BE49-F238E27FC236}">
                <a16:creationId xmlns:a16="http://schemas.microsoft.com/office/drawing/2014/main" id="{BDC96881-5323-0C4C-9B23-C2B8539CC255}"/>
              </a:ext>
            </a:extLst>
          </p:cNvPr>
          <p:cNvSpPr txBox="1">
            <a:spLocks/>
          </p:cNvSpPr>
          <p:nvPr/>
        </p:nvSpPr>
        <p:spPr>
          <a:xfrm>
            <a:off x="224807" y="8661"/>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E39A9"/>
              </a:buClr>
              <a:buSzPts val="4800"/>
              <a:buFont typeface="Nunito"/>
              <a:buNone/>
              <a:defRPr sz="4800" b="1" i="0" u="none" strike="noStrike" cap="none">
                <a:solidFill>
                  <a:srgbClr val="0E39A9"/>
                </a:solidFill>
                <a:latin typeface="Nunito"/>
                <a:ea typeface="Nunito"/>
                <a:cs typeface="Nunito"/>
                <a:sym typeface="Nunito"/>
              </a:defRPr>
            </a:lvl1pPr>
            <a:lvl2pPr marR="0" lvl="1"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2pPr>
            <a:lvl3pPr marR="0" lvl="2"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3pPr>
            <a:lvl4pPr marR="0" lvl="3"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4pPr>
            <a:lvl5pPr marR="0" lvl="4"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5pPr>
            <a:lvl6pPr marR="0" lvl="5"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6pPr>
            <a:lvl7pPr marR="0" lvl="6"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7pPr>
            <a:lvl8pPr marR="0" lvl="7"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8pPr>
            <a:lvl9pPr marR="0" lvl="8" algn="l" rtl="0">
              <a:lnSpc>
                <a:spcPct val="100000"/>
              </a:lnSpc>
              <a:spcBef>
                <a:spcPts val="0"/>
              </a:spcBef>
              <a:spcAft>
                <a:spcPts val="0"/>
              </a:spcAft>
              <a:buClr>
                <a:srgbClr val="0E39A9"/>
              </a:buClr>
              <a:buSzPts val="4800"/>
              <a:buFont typeface="Nunito"/>
              <a:buNone/>
              <a:defRPr sz="4800" b="0" i="0" u="none" strike="noStrike" cap="none">
                <a:solidFill>
                  <a:srgbClr val="0E39A9"/>
                </a:solidFill>
                <a:latin typeface="Nunito"/>
                <a:ea typeface="Nunito"/>
                <a:cs typeface="Nunito"/>
                <a:sym typeface="Nunito"/>
              </a:defRPr>
            </a:lvl9pPr>
          </a:lstStyle>
          <a:p>
            <a:pPr>
              <a:buSzPts val="2200"/>
            </a:pPr>
            <a:r>
              <a:rPr lang="en-IN" sz="2200" dirty="0">
                <a:solidFill>
                  <a:srgbClr val="000000"/>
                </a:solidFill>
                <a:latin typeface="Arial"/>
                <a:ea typeface="Arial"/>
                <a:cs typeface="Arial"/>
                <a:sym typeface="Arial"/>
              </a:rPr>
              <a:t>Exploratory Data Analysis</a:t>
            </a:r>
          </a:p>
        </p:txBody>
      </p:sp>
      <p:pic>
        <p:nvPicPr>
          <p:cNvPr id="6" name="Picture 5">
            <a:extLst>
              <a:ext uri="{FF2B5EF4-FFF2-40B4-BE49-F238E27FC236}">
                <a16:creationId xmlns:a16="http://schemas.microsoft.com/office/drawing/2014/main" id="{15FF34E3-A143-0B41-92C9-EF155505BB2A}"/>
              </a:ext>
            </a:extLst>
          </p:cNvPr>
          <p:cNvPicPr>
            <a:picLocks noChangeAspect="1"/>
          </p:cNvPicPr>
          <p:nvPr/>
        </p:nvPicPr>
        <p:blipFill>
          <a:blip r:embed="rId2"/>
          <a:stretch>
            <a:fillRect/>
          </a:stretch>
        </p:blipFill>
        <p:spPr>
          <a:xfrm>
            <a:off x="224807" y="1545579"/>
            <a:ext cx="3050853" cy="3269182"/>
          </a:xfrm>
          <a:prstGeom prst="rect">
            <a:avLst/>
          </a:prstGeom>
        </p:spPr>
      </p:pic>
      <p:pic>
        <p:nvPicPr>
          <p:cNvPr id="10" name="Picture 9">
            <a:extLst>
              <a:ext uri="{FF2B5EF4-FFF2-40B4-BE49-F238E27FC236}">
                <a16:creationId xmlns:a16="http://schemas.microsoft.com/office/drawing/2014/main" id="{03E71CD5-823E-EA41-AFAB-0A8D7C3C1AA7}"/>
              </a:ext>
            </a:extLst>
          </p:cNvPr>
          <p:cNvPicPr>
            <a:picLocks noChangeAspect="1"/>
          </p:cNvPicPr>
          <p:nvPr/>
        </p:nvPicPr>
        <p:blipFill rotWithShape="1">
          <a:blip r:embed="rId3"/>
          <a:srcRect l="14007" t="4159" r="14760" b="1345"/>
          <a:stretch/>
        </p:blipFill>
        <p:spPr>
          <a:xfrm>
            <a:off x="3336531" y="1707616"/>
            <a:ext cx="2576294" cy="2370769"/>
          </a:xfrm>
          <a:prstGeom prst="rect">
            <a:avLst/>
          </a:prstGeom>
        </p:spPr>
      </p:pic>
      <p:sp>
        <p:nvSpPr>
          <p:cNvPr id="13" name="Rectangle 12">
            <a:extLst>
              <a:ext uri="{FF2B5EF4-FFF2-40B4-BE49-F238E27FC236}">
                <a16:creationId xmlns:a16="http://schemas.microsoft.com/office/drawing/2014/main" id="{C0D0F4EF-F225-B343-8E38-3C0DA492789E}"/>
              </a:ext>
            </a:extLst>
          </p:cNvPr>
          <p:cNvSpPr/>
          <p:nvPr/>
        </p:nvSpPr>
        <p:spPr>
          <a:xfrm>
            <a:off x="3697255" y="4149204"/>
            <a:ext cx="1854845" cy="369332"/>
          </a:xfrm>
          <a:prstGeom prst="rect">
            <a:avLst/>
          </a:prstGeom>
        </p:spPr>
        <p:txBody>
          <a:bodyPr wrap="square">
            <a:spAutoFit/>
          </a:bodyPr>
          <a:lstStyle/>
          <a:p>
            <a:pPr algn="just"/>
            <a:r>
              <a:rPr lang="en-IN" sz="900" dirty="0"/>
              <a:t>No. of refurbished phones with large screen_size (&gt;6 inches)</a:t>
            </a:r>
          </a:p>
        </p:txBody>
      </p:sp>
      <p:sp>
        <p:nvSpPr>
          <p:cNvPr id="15" name="Rectangle 14">
            <a:extLst>
              <a:ext uri="{FF2B5EF4-FFF2-40B4-BE49-F238E27FC236}">
                <a16:creationId xmlns:a16="http://schemas.microsoft.com/office/drawing/2014/main" id="{B8DA1D23-D09B-2749-90AB-6DD6358468EF}"/>
              </a:ext>
            </a:extLst>
          </p:cNvPr>
          <p:cNvSpPr/>
          <p:nvPr/>
        </p:nvSpPr>
        <p:spPr>
          <a:xfrm>
            <a:off x="6544302" y="4149204"/>
            <a:ext cx="1854845" cy="369332"/>
          </a:xfrm>
          <a:prstGeom prst="rect">
            <a:avLst/>
          </a:prstGeom>
        </p:spPr>
        <p:txBody>
          <a:bodyPr wrap="square">
            <a:spAutoFit/>
          </a:bodyPr>
          <a:lstStyle/>
          <a:p>
            <a:pPr algn="just"/>
            <a:r>
              <a:rPr lang="en-IN" sz="900" dirty="0"/>
              <a:t>No. of refurbished phones with great selfie_camera (&gt;8MP)</a:t>
            </a:r>
          </a:p>
        </p:txBody>
      </p:sp>
      <p:pic>
        <p:nvPicPr>
          <p:cNvPr id="17" name="Picture 16">
            <a:extLst>
              <a:ext uri="{FF2B5EF4-FFF2-40B4-BE49-F238E27FC236}">
                <a16:creationId xmlns:a16="http://schemas.microsoft.com/office/drawing/2014/main" id="{BFDA3AC7-88EB-224D-8B51-1BD101FE279A}"/>
              </a:ext>
            </a:extLst>
          </p:cNvPr>
          <p:cNvPicPr>
            <a:picLocks noChangeAspect="1"/>
          </p:cNvPicPr>
          <p:nvPr/>
        </p:nvPicPr>
        <p:blipFill>
          <a:blip r:embed="rId4"/>
          <a:stretch>
            <a:fillRect/>
          </a:stretch>
        </p:blipFill>
        <p:spPr>
          <a:xfrm>
            <a:off x="6248600" y="1707616"/>
            <a:ext cx="2219671" cy="2375437"/>
          </a:xfrm>
          <a:prstGeom prst="rect">
            <a:avLst/>
          </a:prstGeom>
        </p:spPr>
      </p:pic>
      <p:sp>
        <p:nvSpPr>
          <p:cNvPr id="18" name="Rectangle 17">
            <a:extLst>
              <a:ext uri="{FF2B5EF4-FFF2-40B4-BE49-F238E27FC236}">
                <a16:creationId xmlns:a16="http://schemas.microsoft.com/office/drawing/2014/main" id="{CD587D63-E7F7-4342-83F5-C71A530B21F9}"/>
              </a:ext>
            </a:extLst>
          </p:cNvPr>
          <p:cNvSpPr/>
          <p:nvPr/>
        </p:nvSpPr>
        <p:spPr>
          <a:xfrm>
            <a:off x="370012" y="581361"/>
            <a:ext cx="7527815" cy="861774"/>
          </a:xfrm>
          <a:prstGeom prst="rect">
            <a:avLst/>
          </a:prstGeom>
        </p:spPr>
        <p:txBody>
          <a:bodyPr wrap="square">
            <a:spAutoFit/>
          </a:bodyPr>
          <a:lstStyle/>
          <a:p>
            <a:pPr marL="171450" indent="-171450">
              <a:buFont typeface="Arial" panose="020B0604020202020204" pitchFamily="34" charset="0"/>
              <a:buChar char="•"/>
            </a:pPr>
            <a:r>
              <a:rPr lang="en-IN" sz="1000" dirty="0"/>
              <a:t>A moderate correlation was observed between a phone's weight and battery for phones with large batteries drawing the conclusion that as the battery size increases, so does the weight</a:t>
            </a:r>
          </a:p>
          <a:p>
            <a:pPr marL="171450" indent="-171450">
              <a:buFont typeface="Arial" panose="020B0604020202020204" pitchFamily="34" charset="0"/>
              <a:buChar char="•"/>
            </a:pPr>
            <a:endParaRPr lang="en-IN" sz="1000" dirty="0"/>
          </a:p>
          <a:p>
            <a:pPr marL="171450" indent="-171450">
              <a:buFont typeface="Arial" panose="020B0604020202020204" pitchFamily="34" charset="0"/>
              <a:buChar char="•"/>
            </a:pPr>
            <a:r>
              <a:rPr lang="en-IN" sz="1000" dirty="0"/>
              <a:t>High_range brands (i.e., comparatively expensive) offer the maximum number of refurbished phones with great selfie_camera and large screen_size followed by mid_range brands and then low_range brands (i.e., comparatively cheaper)</a:t>
            </a:r>
          </a:p>
        </p:txBody>
      </p:sp>
    </p:spTree>
    <p:extLst>
      <p:ext uri="{BB962C8B-B14F-4D97-AF65-F5344CB8AC3E}">
        <p14:creationId xmlns:p14="http://schemas.microsoft.com/office/powerpoint/2010/main" val="1482893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11" name="Picture 10">
            <a:extLst>
              <a:ext uri="{FF2B5EF4-FFF2-40B4-BE49-F238E27FC236}">
                <a16:creationId xmlns:a16="http://schemas.microsoft.com/office/drawing/2014/main" id="{E4EC19B0-6AF9-F447-B381-85A3ECCD0CE9}"/>
              </a:ext>
            </a:extLst>
          </p:cNvPr>
          <p:cNvPicPr>
            <a:picLocks noChangeAspect="1"/>
          </p:cNvPicPr>
          <p:nvPr/>
        </p:nvPicPr>
        <p:blipFill>
          <a:blip r:embed="rId3"/>
          <a:stretch>
            <a:fillRect/>
          </a:stretch>
        </p:blipFill>
        <p:spPr>
          <a:xfrm>
            <a:off x="3397352" y="295011"/>
            <a:ext cx="4192978" cy="1808510"/>
          </a:xfrm>
          <a:prstGeom prst="rect">
            <a:avLst/>
          </a:prstGeom>
        </p:spPr>
      </p:pic>
      <p:sp>
        <p:nvSpPr>
          <p:cNvPr id="16" name="Google Shape;73;p4">
            <a:extLst>
              <a:ext uri="{FF2B5EF4-FFF2-40B4-BE49-F238E27FC236}">
                <a16:creationId xmlns:a16="http://schemas.microsoft.com/office/drawing/2014/main" id="{668DE5BF-DEDB-C649-B09B-16DF34B84E6A}"/>
              </a:ext>
            </a:extLst>
          </p:cNvPr>
          <p:cNvSpPr txBox="1">
            <a:spLocks noGrp="1"/>
          </p:cNvSpPr>
          <p:nvPr>
            <p:ph type="title"/>
          </p:nvPr>
        </p:nvSpPr>
        <p:spPr>
          <a:xfrm>
            <a:off x="224807" y="8661"/>
            <a:ext cx="8520600" cy="572700"/>
          </a:xfrm>
          <a:prstGeom prst="rect">
            <a:avLst/>
          </a:prstGeom>
          <a:noFill/>
          <a:ln>
            <a:noFill/>
          </a:ln>
        </p:spPr>
        <p:txBody>
          <a:bodyPr spcFirstLastPara="1" wrap="square" lIns="91425" tIns="91425" rIns="91425" bIns="91425" anchor="t" anchorCtr="0">
            <a:noAutofit/>
          </a:bodyPr>
          <a:lstStyle/>
          <a:p>
            <a:r>
              <a:rPr lang="en-IN" dirty="0">
                <a:solidFill>
                  <a:srgbClr val="000000"/>
                </a:solidFill>
                <a:latin typeface="Arial"/>
                <a:ea typeface="Arial"/>
                <a:cs typeface="Arial"/>
                <a:sym typeface="Arial"/>
              </a:rPr>
              <a:t>Data processing</a:t>
            </a:r>
          </a:p>
        </p:txBody>
      </p:sp>
      <p:sp>
        <p:nvSpPr>
          <p:cNvPr id="17" name="Rectangle 16">
            <a:extLst>
              <a:ext uri="{FF2B5EF4-FFF2-40B4-BE49-F238E27FC236}">
                <a16:creationId xmlns:a16="http://schemas.microsoft.com/office/drawing/2014/main" id="{970660E1-1C69-DE44-B432-8D4841DCDA57}"/>
              </a:ext>
            </a:extLst>
          </p:cNvPr>
          <p:cNvSpPr/>
          <p:nvPr/>
        </p:nvSpPr>
        <p:spPr>
          <a:xfrm>
            <a:off x="330004" y="768379"/>
            <a:ext cx="2728786" cy="861774"/>
          </a:xfrm>
          <a:prstGeom prst="rect">
            <a:avLst/>
          </a:prstGeom>
        </p:spPr>
        <p:txBody>
          <a:bodyPr wrap="square">
            <a:spAutoFit/>
          </a:bodyPr>
          <a:lstStyle/>
          <a:p>
            <a:pPr marL="285750" indent="-285750" algn="just">
              <a:buFont typeface="Arial" panose="020B0604020202020204" pitchFamily="34" charset="0"/>
              <a:buChar char="•"/>
            </a:pPr>
            <a:r>
              <a:rPr lang="en-IN" sz="1000" dirty="0"/>
              <a:t>Majority of phones provide a RAM of 4GB with negligible upper and lower outliers. Hence, this was dropped out of consideration while building the model</a:t>
            </a:r>
          </a:p>
          <a:p>
            <a:pPr algn="just"/>
            <a:endParaRPr lang="en-IN" sz="1000" dirty="0"/>
          </a:p>
        </p:txBody>
      </p:sp>
      <p:sp>
        <p:nvSpPr>
          <p:cNvPr id="19" name="Rectangle 18">
            <a:extLst>
              <a:ext uri="{FF2B5EF4-FFF2-40B4-BE49-F238E27FC236}">
                <a16:creationId xmlns:a16="http://schemas.microsoft.com/office/drawing/2014/main" id="{8ADB9BCE-A0E4-FC4F-A936-1DDFCB80DA79}"/>
              </a:ext>
            </a:extLst>
          </p:cNvPr>
          <p:cNvSpPr/>
          <p:nvPr/>
        </p:nvSpPr>
        <p:spPr>
          <a:xfrm>
            <a:off x="330004" y="2280241"/>
            <a:ext cx="7260326" cy="553998"/>
          </a:xfrm>
          <a:prstGeom prst="rect">
            <a:avLst/>
          </a:prstGeom>
        </p:spPr>
        <p:txBody>
          <a:bodyPr wrap="square">
            <a:spAutoFit/>
          </a:bodyPr>
          <a:lstStyle/>
          <a:p>
            <a:pPr marL="285750" indent="-285750" algn="just">
              <a:buFont typeface="Arial" panose="020B0604020202020204" pitchFamily="34" charset="0"/>
              <a:buChar char="•"/>
            </a:pPr>
            <a:r>
              <a:rPr lang="en-IN" sz="1000" dirty="0"/>
              <a:t>All numeric columns were further treated for missing values (filled with median value of the column of respective manufacturing brands) as well as for outliers (flooring and capping – Q1-1.5*IQR to Q3+1.5*IQR)</a:t>
            </a:r>
          </a:p>
          <a:p>
            <a:pPr algn="just"/>
            <a:endParaRPr lang="en-IN" sz="1000" dirty="0"/>
          </a:p>
        </p:txBody>
      </p:sp>
      <p:pic>
        <p:nvPicPr>
          <p:cNvPr id="18" name="Picture 17">
            <a:extLst>
              <a:ext uri="{FF2B5EF4-FFF2-40B4-BE49-F238E27FC236}">
                <a16:creationId xmlns:a16="http://schemas.microsoft.com/office/drawing/2014/main" id="{C6708B07-7A1B-ED4A-B0F0-1E28E50DFA4D}"/>
              </a:ext>
            </a:extLst>
          </p:cNvPr>
          <p:cNvPicPr>
            <a:picLocks noChangeAspect="1"/>
          </p:cNvPicPr>
          <p:nvPr/>
        </p:nvPicPr>
        <p:blipFill>
          <a:blip r:embed="rId4"/>
          <a:stretch>
            <a:fillRect/>
          </a:stretch>
        </p:blipFill>
        <p:spPr>
          <a:xfrm>
            <a:off x="5016364" y="2834239"/>
            <a:ext cx="3146417" cy="1748407"/>
          </a:xfrm>
          <a:prstGeom prst="rect">
            <a:avLst/>
          </a:prstGeom>
        </p:spPr>
      </p:pic>
      <p:pic>
        <p:nvPicPr>
          <p:cNvPr id="21" name="Picture 20">
            <a:extLst>
              <a:ext uri="{FF2B5EF4-FFF2-40B4-BE49-F238E27FC236}">
                <a16:creationId xmlns:a16="http://schemas.microsoft.com/office/drawing/2014/main" id="{F0D834C2-B98D-E54C-B34B-E03FC14E0631}"/>
              </a:ext>
            </a:extLst>
          </p:cNvPr>
          <p:cNvPicPr>
            <a:picLocks noChangeAspect="1"/>
          </p:cNvPicPr>
          <p:nvPr/>
        </p:nvPicPr>
        <p:blipFill>
          <a:blip r:embed="rId5"/>
          <a:stretch>
            <a:fillRect/>
          </a:stretch>
        </p:blipFill>
        <p:spPr>
          <a:xfrm>
            <a:off x="428015" y="2834239"/>
            <a:ext cx="3049387" cy="1748407"/>
          </a:xfrm>
          <a:prstGeom prst="rect">
            <a:avLst/>
          </a:prstGeom>
        </p:spPr>
      </p:pic>
      <p:cxnSp>
        <p:nvCxnSpPr>
          <p:cNvPr id="23" name="Straight Arrow Connector 22">
            <a:extLst>
              <a:ext uri="{FF2B5EF4-FFF2-40B4-BE49-F238E27FC236}">
                <a16:creationId xmlns:a16="http://schemas.microsoft.com/office/drawing/2014/main" id="{76D6B9F6-DA1F-894B-BE0C-F8FF3BF57AA5}"/>
              </a:ext>
            </a:extLst>
          </p:cNvPr>
          <p:cNvCxnSpPr>
            <a:stCxn id="21" idx="3"/>
            <a:endCxn id="18" idx="1"/>
          </p:cNvCxnSpPr>
          <p:nvPr/>
        </p:nvCxnSpPr>
        <p:spPr>
          <a:xfrm>
            <a:off x="3477402" y="3708443"/>
            <a:ext cx="1538962"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B6C3D32-383E-0849-A4DB-95CABD2B5E80}"/>
              </a:ext>
            </a:extLst>
          </p:cNvPr>
          <p:cNvSpPr txBox="1"/>
          <p:nvPr/>
        </p:nvSpPr>
        <p:spPr>
          <a:xfrm>
            <a:off x="3661567" y="3441846"/>
            <a:ext cx="1640541" cy="861774"/>
          </a:xfrm>
          <a:prstGeom prst="rect">
            <a:avLst/>
          </a:prstGeom>
          <a:noFill/>
        </p:spPr>
        <p:txBody>
          <a:bodyPr wrap="square" rtlCol="0">
            <a:spAutoFit/>
          </a:bodyPr>
          <a:lstStyle/>
          <a:p>
            <a:r>
              <a:rPr lang="en-US" sz="1000" dirty="0"/>
              <a:t>transformation</a:t>
            </a:r>
          </a:p>
          <a:p>
            <a:endParaRPr lang="en-US" sz="1000" dirty="0"/>
          </a:p>
          <a:p>
            <a:r>
              <a:rPr lang="en-US" sz="1000" dirty="0"/>
              <a:t>(missing value &amp; </a:t>
            </a:r>
          </a:p>
          <a:p>
            <a:r>
              <a:rPr lang="en-US" sz="1000" dirty="0"/>
              <a:t>outlier treatment)</a:t>
            </a:r>
          </a:p>
          <a:p>
            <a:r>
              <a:rPr lang="en-US" sz="1000" dirty="0"/>
              <a:t>on weight and battery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BE4F67-7DD6-B844-AE1A-06F2EF804C3A}"/>
              </a:ext>
            </a:extLst>
          </p:cNvPr>
          <p:cNvPicPr>
            <a:picLocks noChangeAspect="1"/>
          </p:cNvPicPr>
          <p:nvPr/>
        </p:nvPicPr>
        <p:blipFill>
          <a:blip r:embed="rId2"/>
          <a:stretch>
            <a:fillRect/>
          </a:stretch>
        </p:blipFill>
        <p:spPr>
          <a:xfrm>
            <a:off x="2255350" y="1"/>
            <a:ext cx="5561556" cy="5143500"/>
          </a:xfrm>
          <a:prstGeom prst="rect">
            <a:avLst/>
          </a:prstGeom>
        </p:spPr>
      </p:pic>
      <p:sp>
        <p:nvSpPr>
          <p:cNvPr id="5" name="Rectangle 4">
            <a:extLst>
              <a:ext uri="{FF2B5EF4-FFF2-40B4-BE49-F238E27FC236}">
                <a16:creationId xmlns:a16="http://schemas.microsoft.com/office/drawing/2014/main" id="{2CB01D44-B709-C94B-B800-DA5E0D3FA021}"/>
              </a:ext>
            </a:extLst>
          </p:cNvPr>
          <p:cNvSpPr/>
          <p:nvPr/>
        </p:nvSpPr>
        <p:spPr>
          <a:xfrm>
            <a:off x="271032" y="1217534"/>
            <a:ext cx="1792437" cy="2708434"/>
          </a:xfrm>
          <a:prstGeom prst="rect">
            <a:avLst/>
          </a:prstGeom>
        </p:spPr>
        <p:txBody>
          <a:bodyPr wrap="square">
            <a:spAutoFit/>
          </a:bodyPr>
          <a:lstStyle/>
          <a:p>
            <a:pPr marL="285750" indent="-285750">
              <a:buFont typeface="Arial" panose="020B0604020202020204" pitchFamily="34" charset="0"/>
              <a:buChar char="•"/>
            </a:pPr>
            <a:r>
              <a:rPr lang="en-IN" sz="1000" dirty="0"/>
              <a:t>cbrt(used_price) is negatively correlated with number of days_used (-0.55)</a:t>
            </a:r>
          </a:p>
          <a:p>
            <a:pPr marL="285750" indent="-285750">
              <a:buFont typeface="Arial" panose="020B0604020202020204" pitchFamily="34" charset="0"/>
              <a:buChar char="•"/>
            </a:pPr>
            <a:endParaRPr lang="en-IN" sz="1000" dirty="0"/>
          </a:p>
          <a:p>
            <a:pPr marL="285750" indent="-285750">
              <a:buFont typeface="Arial" panose="020B0604020202020204" pitchFamily="34" charset="0"/>
              <a:buChar char="•"/>
            </a:pPr>
            <a:r>
              <a:rPr lang="en-IN" sz="1000" dirty="0"/>
              <a:t>cbrt(used_price) is strongly-positively correlated with cbrt(new_price)  (0.93)</a:t>
            </a:r>
          </a:p>
          <a:p>
            <a:pPr marL="285750" indent="-285750">
              <a:buFont typeface="Arial" panose="020B0604020202020204" pitchFamily="34" charset="0"/>
              <a:buChar char="•"/>
            </a:pPr>
            <a:endParaRPr lang="en-IN" sz="1000" dirty="0"/>
          </a:p>
          <a:p>
            <a:pPr marL="285750" indent="-285750">
              <a:buFont typeface="Arial" panose="020B0604020202020204" pitchFamily="34" charset="0"/>
              <a:buChar char="•"/>
            </a:pPr>
            <a:r>
              <a:rPr lang="en-IN" sz="1000" dirty="0"/>
              <a:t>cbrt(used_price) is positively correlated with selfie_camera (0.64), main_camera (0.52), screen_size (0.54), battery ( 0.52)</a:t>
            </a:r>
          </a:p>
          <a:p>
            <a:endParaRPr lang="en-IN" sz="1000" dirty="0"/>
          </a:p>
        </p:txBody>
      </p:sp>
      <p:sp>
        <p:nvSpPr>
          <p:cNvPr id="11" name="Google Shape;73;p4">
            <a:extLst>
              <a:ext uri="{FF2B5EF4-FFF2-40B4-BE49-F238E27FC236}">
                <a16:creationId xmlns:a16="http://schemas.microsoft.com/office/drawing/2014/main" id="{D7FD1D1A-9C18-2643-AC67-BD45799CDA5E}"/>
              </a:ext>
            </a:extLst>
          </p:cNvPr>
          <p:cNvSpPr txBox="1">
            <a:spLocks noGrp="1"/>
          </p:cNvSpPr>
          <p:nvPr>
            <p:ph type="title"/>
          </p:nvPr>
        </p:nvSpPr>
        <p:spPr>
          <a:xfrm>
            <a:off x="224807" y="8661"/>
            <a:ext cx="8520600" cy="572700"/>
          </a:xfrm>
          <a:prstGeom prst="rect">
            <a:avLst/>
          </a:prstGeom>
          <a:noFill/>
          <a:ln>
            <a:noFill/>
          </a:ln>
        </p:spPr>
        <p:txBody>
          <a:bodyPr spcFirstLastPara="1" wrap="square" lIns="91425" tIns="91425" rIns="91425" bIns="91425" anchor="t" anchorCtr="0">
            <a:noAutofit/>
          </a:bodyPr>
          <a:lstStyle/>
          <a:p>
            <a:r>
              <a:rPr lang="en-IN" dirty="0">
                <a:solidFill>
                  <a:srgbClr val="000000"/>
                </a:solidFill>
                <a:latin typeface="Arial"/>
                <a:ea typeface="Arial"/>
                <a:cs typeface="Arial"/>
                <a:sym typeface="Arial"/>
              </a:rPr>
              <a:t>Data overview</a:t>
            </a:r>
          </a:p>
        </p:txBody>
      </p:sp>
    </p:spTree>
    <p:extLst>
      <p:ext uri="{BB962C8B-B14F-4D97-AF65-F5344CB8AC3E}">
        <p14:creationId xmlns:p14="http://schemas.microsoft.com/office/powerpoint/2010/main" val="2270199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6"/>
          <p:cNvSpPr txBox="1">
            <a:spLocks noGrp="1"/>
          </p:cNvSpPr>
          <p:nvPr>
            <p:ph type="title"/>
          </p:nvPr>
        </p:nvSpPr>
        <p:spPr>
          <a:xfrm>
            <a:off x="202550" y="78887"/>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000000"/>
                </a:solidFill>
                <a:latin typeface="Arial"/>
                <a:ea typeface="Arial"/>
                <a:cs typeface="Arial"/>
                <a:sym typeface="Arial"/>
              </a:rPr>
              <a:t>Model Performance Summary</a:t>
            </a:r>
            <a:endParaRPr dirty="0">
              <a:solidFill>
                <a:srgbClr val="000000"/>
              </a:solidFill>
              <a:latin typeface="Arial"/>
              <a:ea typeface="Arial"/>
              <a:cs typeface="Arial"/>
              <a:sym typeface="Arial"/>
            </a:endParaRPr>
          </a:p>
        </p:txBody>
      </p:sp>
      <p:sp>
        <p:nvSpPr>
          <p:cNvPr id="7" name="Rectangle 6">
            <a:extLst>
              <a:ext uri="{FF2B5EF4-FFF2-40B4-BE49-F238E27FC236}">
                <a16:creationId xmlns:a16="http://schemas.microsoft.com/office/drawing/2014/main" id="{F8C677E3-764E-254E-AC29-1F67EE86B799}"/>
              </a:ext>
            </a:extLst>
          </p:cNvPr>
          <p:cNvSpPr/>
          <p:nvPr/>
        </p:nvSpPr>
        <p:spPr>
          <a:xfrm>
            <a:off x="202550" y="804840"/>
            <a:ext cx="7586334" cy="707886"/>
          </a:xfrm>
          <a:prstGeom prst="rect">
            <a:avLst/>
          </a:prstGeom>
        </p:spPr>
        <p:txBody>
          <a:bodyPr wrap="square">
            <a:spAutoFit/>
          </a:bodyPr>
          <a:lstStyle/>
          <a:p>
            <a:pPr marL="285750" indent="-285750" algn="just">
              <a:buFont typeface="Arial" panose="020B0604020202020204" pitchFamily="34" charset="0"/>
              <a:buChar char="•"/>
            </a:pPr>
            <a:r>
              <a:rPr lang="en-IN" sz="1000" dirty="0"/>
              <a:t>The data was split into 70:30 as the train set and test set. A linear regression model was build using sklearn and statsmodel using the train data set and the performance of the model was evaluated using the test data set. The assumptions of linear regression (no multicollinearity, residuals vs. fitted plots, normality of residuals, homoscedasticity) were checked and in the process the model was retrained and refined dropping insignificant predictors or after further transforming the predictors</a:t>
            </a:r>
          </a:p>
        </p:txBody>
      </p:sp>
      <p:sp>
        <p:nvSpPr>
          <p:cNvPr id="4" name="TextBox 3">
            <a:extLst>
              <a:ext uri="{FF2B5EF4-FFF2-40B4-BE49-F238E27FC236}">
                <a16:creationId xmlns:a16="http://schemas.microsoft.com/office/drawing/2014/main" id="{A7E342E0-7924-AA40-9208-E00E642066A0}"/>
              </a:ext>
            </a:extLst>
          </p:cNvPr>
          <p:cNvSpPr txBox="1"/>
          <p:nvPr/>
        </p:nvSpPr>
        <p:spPr>
          <a:xfrm>
            <a:off x="566442" y="1626499"/>
            <a:ext cx="7129084" cy="553998"/>
          </a:xfrm>
          <a:prstGeom prst="rect">
            <a:avLst/>
          </a:prstGeom>
          <a:noFill/>
        </p:spPr>
        <p:txBody>
          <a:bodyPr wrap="square" rtlCol="0">
            <a:spAutoFit/>
          </a:bodyPr>
          <a:lstStyle/>
          <a:p>
            <a:r>
              <a:rPr lang="en-US" sz="1000" b="1" dirty="0">
                <a:solidFill>
                  <a:schemeClr val="tx2"/>
                </a:solidFill>
              </a:rPr>
              <a:t>Cbrt(Used_price) = 1.0954 + 0.0030*(screen_size) + 0.0055*(selfie_camera_mp) + 0.0007*(int_memory) </a:t>
            </a:r>
          </a:p>
          <a:p>
            <a:r>
              <a:rPr lang="en-US" sz="1000" b="1" dirty="0">
                <a:solidFill>
                  <a:schemeClr val="tx2"/>
                </a:solidFill>
              </a:rPr>
              <a:t>                                 – 0.0015*(days_used) + 0.7257*Cbrt(New_price) - 0.290*(4g_yes) + 0.0731*(5g_yes) 		</a:t>
            </a:r>
          </a:p>
        </p:txBody>
      </p:sp>
      <p:pic>
        <p:nvPicPr>
          <p:cNvPr id="8" name="Picture 7">
            <a:extLst>
              <a:ext uri="{FF2B5EF4-FFF2-40B4-BE49-F238E27FC236}">
                <a16:creationId xmlns:a16="http://schemas.microsoft.com/office/drawing/2014/main" id="{F02F1B77-413F-B44C-BCF2-46A8702920B2}"/>
              </a:ext>
            </a:extLst>
          </p:cNvPr>
          <p:cNvPicPr>
            <a:picLocks noChangeAspect="1"/>
          </p:cNvPicPr>
          <p:nvPr/>
        </p:nvPicPr>
        <p:blipFill>
          <a:blip r:embed="rId3"/>
          <a:stretch>
            <a:fillRect/>
          </a:stretch>
        </p:blipFill>
        <p:spPr>
          <a:xfrm>
            <a:off x="566442" y="2355794"/>
            <a:ext cx="3366287" cy="820843"/>
          </a:xfrm>
          <a:prstGeom prst="rect">
            <a:avLst/>
          </a:prstGeom>
        </p:spPr>
      </p:pic>
      <p:pic>
        <p:nvPicPr>
          <p:cNvPr id="12" name="Picture 11">
            <a:extLst>
              <a:ext uri="{FF2B5EF4-FFF2-40B4-BE49-F238E27FC236}">
                <a16:creationId xmlns:a16="http://schemas.microsoft.com/office/drawing/2014/main" id="{4C7BCC05-814D-674B-919F-BB512CD657BC}"/>
              </a:ext>
            </a:extLst>
          </p:cNvPr>
          <p:cNvPicPr>
            <a:picLocks noChangeAspect="1"/>
          </p:cNvPicPr>
          <p:nvPr/>
        </p:nvPicPr>
        <p:blipFill>
          <a:blip r:embed="rId4"/>
          <a:stretch>
            <a:fillRect/>
          </a:stretch>
        </p:blipFill>
        <p:spPr>
          <a:xfrm>
            <a:off x="4688117" y="2388162"/>
            <a:ext cx="3617120" cy="820843"/>
          </a:xfrm>
          <a:prstGeom prst="rect">
            <a:avLst/>
          </a:prstGeom>
        </p:spPr>
      </p:pic>
      <p:sp>
        <p:nvSpPr>
          <p:cNvPr id="13" name="TextBox 12">
            <a:extLst>
              <a:ext uri="{FF2B5EF4-FFF2-40B4-BE49-F238E27FC236}">
                <a16:creationId xmlns:a16="http://schemas.microsoft.com/office/drawing/2014/main" id="{4E50A8ED-47D9-124F-A1FE-E5DEDEC82558}"/>
              </a:ext>
            </a:extLst>
          </p:cNvPr>
          <p:cNvSpPr txBox="1"/>
          <p:nvPr/>
        </p:nvSpPr>
        <p:spPr>
          <a:xfrm>
            <a:off x="202550" y="3515054"/>
            <a:ext cx="7586334" cy="1292662"/>
          </a:xfrm>
          <a:prstGeom prst="rect">
            <a:avLst/>
          </a:prstGeom>
          <a:noFill/>
        </p:spPr>
        <p:txBody>
          <a:bodyPr wrap="square" rtlCol="0">
            <a:spAutoFit/>
          </a:bodyPr>
          <a:lstStyle/>
          <a:p>
            <a:pPr marL="171450" indent="-171450">
              <a:buFont typeface="Arial" panose="020B0604020202020204" pitchFamily="34" charset="0"/>
              <a:buChar char="•"/>
            </a:pPr>
            <a:r>
              <a:rPr lang="en-IN" sz="1000" dirty="0"/>
              <a:t>The model is able to explain ~98% of the variation in the data, which is very good</a:t>
            </a:r>
          </a:p>
          <a:p>
            <a:pPr marL="171450" indent="-171450">
              <a:buFont typeface="Arial" panose="020B0604020202020204" pitchFamily="34" charset="0"/>
              <a:buChar char="•"/>
            </a:pPr>
            <a:r>
              <a:rPr lang="en-IN" sz="1000" dirty="0"/>
              <a:t>The train and test RMSE and MAE (~0.15 and ~0.12) are low and comparable. So, our model is not suffering from overfitting</a:t>
            </a:r>
          </a:p>
          <a:p>
            <a:pPr marL="171450" indent="-171450">
              <a:buFont typeface="Arial" panose="020B0604020202020204" pitchFamily="34" charset="0"/>
              <a:buChar char="•"/>
            </a:pPr>
            <a:r>
              <a:rPr lang="en-IN" sz="1000" dirty="0"/>
              <a:t>The MAPE on the test set suggests we can predict within 2.8% of cbrt(used_price)</a:t>
            </a:r>
          </a:p>
          <a:p>
            <a:pPr marL="171450" indent="-171450">
              <a:buFont typeface="Arial" panose="020B0604020202020204" pitchFamily="34" charset="0"/>
              <a:buChar char="•"/>
            </a:pPr>
            <a:endParaRPr lang="en-IN" sz="1000" dirty="0"/>
          </a:p>
          <a:p>
            <a:r>
              <a:rPr lang="en-IN" sz="1000" dirty="0"/>
              <a:t>Hence, we can conclude the model is good for prediction as well as inference purposes</a:t>
            </a:r>
          </a:p>
          <a:p>
            <a:br>
              <a:rPr lang="en-IN" dirty="0"/>
            </a:b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4" name="TextBox 3">
            <a:extLst>
              <a:ext uri="{FF2B5EF4-FFF2-40B4-BE49-F238E27FC236}">
                <a16:creationId xmlns:a16="http://schemas.microsoft.com/office/drawing/2014/main" id="{95446F44-804B-E346-A6FD-F2504E7A6340}"/>
              </a:ext>
            </a:extLst>
          </p:cNvPr>
          <p:cNvSpPr txBox="1"/>
          <p:nvPr/>
        </p:nvSpPr>
        <p:spPr>
          <a:xfrm>
            <a:off x="283221" y="849664"/>
            <a:ext cx="7695526" cy="3847207"/>
          </a:xfrm>
          <a:prstGeom prst="rect">
            <a:avLst/>
          </a:prstGeom>
          <a:noFill/>
        </p:spPr>
        <p:txBody>
          <a:bodyPr wrap="square" rtlCol="0">
            <a:spAutoFit/>
          </a:bodyPr>
          <a:lstStyle/>
          <a:p>
            <a:pPr marL="171450" indent="-171450" algn="just">
              <a:buFont typeface="Arial" panose="020B0604020202020204" pitchFamily="34" charset="0"/>
              <a:buChar char="•"/>
            </a:pPr>
            <a:r>
              <a:rPr lang="en-IN" sz="1000" dirty="0"/>
              <a:t>As expected, we can see that selfie_camera, screen_size, and int_memory are significant parameters (more significant in this order as well). As these increases, the cbrt(used_price), and by default used_price is expected to increase. This is indicated by positive coefficients for these parameters predicted by the model</a:t>
            </a:r>
          </a:p>
          <a:p>
            <a:pPr marL="171450" lvl="2" indent="-171450" algn="just">
              <a:buFont typeface="Courier New" panose="02070309020205020404" pitchFamily="49" charset="0"/>
              <a:buChar char="o"/>
            </a:pPr>
            <a:r>
              <a:rPr lang="en-IN" sz="1000" dirty="0"/>
              <a:t> EDA post data processing also indicated high_brand (i.e., expensive brands) have the maximum number of refurbished phones  with large screen_size and better selfie_camera and low_brand (i.e., cheaper brands) have the lowest number of such refurbished   phones, thereby reaffirming the validity of the model</a:t>
            </a:r>
          </a:p>
          <a:p>
            <a:pPr algn="just"/>
            <a:endParaRPr lang="en-IN" sz="1000" dirty="0"/>
          </a:p>
          <a:p>
            <a:pPr marL="171450" indent="-171450" algn="just">
              <a:buFont typeface="Arial" panose="020B0604020202020204" pitchFamily="34" charset="0"/>
              <a:buChar char="•"/>
            </a:pPr>
            <a:r>
              <a:rPr lang="en-IN" sz="1000" dirty="0"/>
              <a:t>1 unit increase in cbrt(new_price) is expected to increase cbrt(used_price) by almost 0.7257 units</a:t>
            </a:r>
          </a:p>
          <a:p>
            <a:pPr marL="171450" indent="-171450" algn="just">
              <a:buFont typeface="Courier New" panose="02070309020205020404" pitchFamily="49" charset="0"/>
              <a:buChar char="o"/>
            </a:pPr>
            <a:r>
              <a:rPr lang="en-IN" sz="1000" dirty="0"/>
              <a:t>Linear correlation between cbrt(used_price) and cbrt(new_price) ; used_price and new_price during EDA was found to be strongly positive (0.93), thereby reaffirming model validity</a:t>
            </a:r>
          </a:p>
          <a:p>
            <a:pPr marL="171450" indent="-171450" algn="just">
              <a:buFont typeface="Courier New" panose="02070309020205020404" pitchFamily="49" charset="0"/>
              <a:buChar char="o"/>
            </a:pPr>
            <a:endParaRPr lang="en-IN" sz="1000" dirty="0"/>
          </a:p>
          <a:p>
            <a:pPr marL="171450" indent="-171450" algn="just">
              <a:buFont typeface="Arial" panose="020B0604020202020204" pitchFamily="34" charset="0"/>
              <a:buChar char="•"/>
            </a:pPr>
            <a:r>
              <a:rPr lang="en-IN" sz="1000" dirty="0"/>
              <a:t>Preliminary EDA revealed moderately positive correlation between weight of the phone and battery as the battery size increases (0.7), however, weight and battery have been found to be not significant factors in predicting cbrt(used_price) or by default used_price. RAM for the refurbished phones was found to be constant ~4GB on average across the dataset, and also insignificant. Similar to RAM, almost 90% of phones were found to be operating on Android os, also insignificant factor for prediction</a:t>
            </a:r>
          </a:p>
          <a:p>
            <a:pPr marL="171450" indent="-171450" algn="just">
              <a:buFont typeface="Arial" panose="020B0604020202020204" pitchFamily="34" charset="0"/>
              <a:buChar char="•"/>
            </a:pPr>
            <a:endParaRPr lang="en-IN" sz="1000" dirty="0"/>
          </a:p>
          <a:p>
            <a:pPr marL="171450" indent="-171450" algn="just">
              <a:buFont typeface="Arial" panose="020B0604020202020204" pitchFamily="34" charset="0"/>
              <a:buChar char="•"/>
            </a:pPr>
            <a:r>
              <a:rPr lang="en-IN" sz="1000" dirty="0"/>
              <a:t>The linear predictive model is able to predict the cbrt(used_price) of the phone, explaining ~98% of the variance in the data, within a mean absolute percentage error of ~2.8%. The model is hence good</a:t>
            </a:r>
          </a:p>
          <a:p>
            <a:pPr algn="just"/>
            <a:endParaRPr lang="en-IN" sz="1000" dirty="0"/>
          </a:p>
          <a:p>
            <a:pPr marL="171450" indent="-171450" algn="just">
              <a:buFont typeface="Arial" panose="020B0604020202020204" pitchFamily="34" charset="0"/>
              <a:buChar char="•"/>
            </a:pPr>
            <a:endParaRPr lang="en-IN" sz="1000" dirty="0"/>
          </a:p>
          <a:p>
            <a:pPr marL="171450" indent="-171450" algn="just">
              <a:buFont typeface="Arial" panose="020B0604020202020204" pitchFamily="34" charset="0"/>
              <a:buChar char="•"/>
            </a:pPr>
            <a:endParaRPr lang="en-IN" sz="1000" dirty="0"/>
          </a:p>
          <a:p>
            <a:pPr marL="171450" indent="-171450" algn="just">
              <a:buFont typeface="Arial" panose="020B0604020202020204" pitchFamily="34" charset="0"/>
              <a:buChar char="•"/>
            </a:pPr>
            <a:endParaRPr lang="en-IN" sz="1000" dirty="0"/>
          </a:p>
          <a:p>
            <a:pPr marL="285750" indent="-285750" algn="just">
              <a:buFont typeface="Arial" panose="020B0604020202020204" pitchFamily="34" charset="0"/>
              <a:buChar char="•"/>
            </a:pPr>
            <a:endParaRPr lang="en-IN" sz="1000" dirty="0"/>
          </a:p>
          <a:p>
            <a:pPr marL="285750" indent="-285750" algn="just">
              <a:buFont typeface="Arial" panose="020B0604020202020204" pitchFamily="34" charset="0"/>
              <a:buChar char="•"/>
            </a:pPr>
            <a:endParaRPr lang="en-US" dirty="0"/>
          </a:p>
        </p:txBody>
      </p:sp>
      <p:sp>
        <p:nvSpPr>
          <p:cNvPr id="10" name="Google Shape;85;p6">
            <a:extLst>
              <a:ext uri="{FF2B5EF4-FFF2-40B4-BE49-F238E27FC236}">
                <a16:creationId xmlns:a16="http://schemas.microsoft.com/office/drawing/2014/main" id="{860CC37F-D3F8-164E-8C07-A7CBB60B244D}"/>
              </a:ext>
            </a:extLst>
          </p:cNvPr>
          <p:cNvSpPr txBox="1">
            <a:spLocks noGrp="1"/>
          </p:cNvSpPr>
          <p:nvPr>
            <p:ph type="title"/>
          </p:nvPr>
        </p:nvSpPr>
        <p:spPr>
          <a:xfrm>
            <a:off x="202550" y="78887"/>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200"/>
              <a:buNone/>
            </a:pPr>
            <a:r>
              <a:rPr lang="en" dirty="0">
                <a:solidFill>
                  <a:srgbClr val="000000"/>
                </a:solidFill>
                <a:latin typeface="Arial"/>
                <a:ea typeface="Arial"/>
                <a:cs typeface="Arial"/>
                <a:sym typeface="Arial"/>
              </a:rPr>
              <a:t>Model Performance Summary</a:t>
            </a:r>
            <a:endParaRPr dirty="0">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Just Logo">
  <a:themeElements>
    <a:clrScheme name="Simple Light">
      <a:dk1>
        <a:srgbClr val="222222"/>
      </a:dk1>
      <a:lt1>
        <a:srgbClr val="FFFFFF"/>
      </a:lt1>
      <a:dk2>
        <a:srgbClr val="222222"/>
      </a:dk2>
      <a:lt2>
        <a:srgbClr val="0E39A9"/>
      </a:lt2>
      <a:accent1>
        <a:srgbClr val="FFAB40"/>
      </a:accent1>
      <a:accent2>
        <a:srgbClr val="6F4294"/>
      </a:accent2>
      <a:accent3>
        <a:srgbClr val="FFA000"/>
      </a:accent3>
      <a:accent4>
        <a:srgbClr val="FFAB40"/>
      </a:accent4>
      <a:accent5>
        <a:srgbClr val="FFDF00"/>
      </a:accent5>
      <a:accent6>
        <a:srgbClr val="1974D5"/>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228</TotalTime>
  <Words>1546</Words>
  <Application>Microsoft Macintosh PowerPoint</Application>
  <PresentationFormat>On-screen Show (16:9)</PresentationFormat>
  <Paragraphs>103</Paragraphs>
  <Slides>10</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Courier New</vt:lpstr>
      <vt:lpstr>Nunito SemiBold</vt:lpstr>
      <vt:lpstr>Nunito</vt:lpstr>
      <vt:lpstr>Just Logo</vt:lpstr>
      <vt:lpstr>ReCell – Dynamic Pricing Strategy using Machine Learning</vt:lpstr>
      <vt:lpstr>PowerPoint Presentation</vt:lpstr>
      <vt:lpstr>PowerPoint Presentation</vt:lpstr>
      <vt:lpstr>PowerPoint Presentation</vt:lpstr>
      <vt:lpstr>PowerPoint Presentation</vt:lpstr>
      <vt:lpstr>Data processing</vt:lpstr>
      <vt:lpstr>Data overview</vt:lpstr>
      <vt:lpstr>Model Performance Summary</vt:lpstr>
      <vt:lpstr>Model Performance Summary</vt:lpstr>
      <vt:lpstr>Recommendations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ReCell – Dynamic Pricing Strategy using Machine Learning</dc:title>
  <cp:lastModifiedBy>Rochita Sundar</cp:lastModifiedBy>
  <cp:revision>45</cp:revision>
  <dcterms:modified xsi:type="dcterms:W3CDTF">2021-09-30T07:21:37Z</dcterms:modified>
</cp:coreProperties>
</file>